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g" ContentType="video/m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G8dtD9e/Z3S1Bzs5lJhGkw==" hashData="KHF2oVXyIfN9SO9l0dy2+UbMwSE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33"/>
  </p:normalViewPr>
  <p:slideViewPr>
    <p:cSldViewPr snapToGrid="0" snapToObjects="1">
      <p:cViewPr varScale="1">
        <p:scale>
          <a:sx n="85" d="100"/>
          <a:sy n="85" d="100"/>
        </p:scale>
        <p:origin x="19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0269B-87D4-8C4B-B70E-BD4B7F2D2943}" type="datetimeFigureOut">
              <a:rPr lang="en-US" smtClean="0"/>
              <a:t>9/5/16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887D6-3C34-3046-8BCE-D8190ED2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2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96978-B5EF-8343-9F5C-A737CCFB46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4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9/5/16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4.png"/><Relationship Id="rId25" Type="http://schemas.openxmlformats.org/officeDocument/2006/relationships/image" Target="../media/image45.png"/><Relationship Id="rId26" Type="http://schemas.openxmlformats.org/officeDocument/2006/relationships/image" Target="../media/image46.png"/><Relationship Id="rId27" Type="http://schemas.openxmlformats.org/officeDocument/2006/relationships/image" Target="../media/image47.png"/><Relationship Id="rId28" Type="http://schemas.openxmlformats.org/officeDocument/2006/relationships/image" Target="../media/image48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30" Type="http://schemas.openxmlformats.org/officeDocument/2006/relationships/image" Target="../media/image50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9" Type="http://schemas.openxmlformats.org/officeDocument/2006/relationships/image" Target="../media/image29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33" Type="http://schemas.openxmlformats.org/officeDocument/2006/relationships/image" Target="../media/image53.png"/><Relationship Id="rId34" Type="http://schemas.openxmlformats.org/officeDocument/2006/relationships/image" Target="../media/image54.png"/><Relationship Id="rId35" Type="http://schemas.openxmlformats.org/officeDocument/2006/relationships/image" Target="../media/image55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37" Type="http://schemas.openxmlformats.org/officeDocument/2006/relationships/image" Target="../media/image57.png"/><Relationship Id="rId38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2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3.png"/><Relationship Id="rId5" Type="http://schemas.openxmlformats.org/officeDocument/2006/relationships/image" Target="../media/image5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tiff"/><Relationship Id="rId5" Type="http://schemas.openxmlformats.org/officeDocument/2006/relationships/image" Target="../media/image75.png"/><Relationship Id="rId6" Type="http://schemas.microsoft.com/office/2007/relationships/hdphoto" Target="../media/hdphoto7.wdp"/><Relationship Id="rId7" Type="http://schemas.openxmlformats.org/officeDocument/2006/relationships/image" Target="../media/image76.png"/><Relationship Id="rId8" Type="http://schemas.microsoft.com/office/2007/relationships/hdphoto" Target="../media/hdphoto8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5" Type="http://schemas.openxmlformats.org/officeDocument/2006/relationships/image" Target="../media/image12.png"/><Relationship Id="rId6" Type="http://schemas.microsoft.com/office/2007/relationships/hdphoto" Target="../media/hdphoto3.wdp"/><Relationship Id="rId7" Type="http://schemas.openxmlformats.org/officeDocument/2006/relationships/image" Target="../media/image13.png"/><Relationship Id="rId8" Type="http://schemas.microsoft.com/office/2007/relationships/hdphoto" Target="../media/hdphoto4.wdp"/><Relationship Id="rId9" Type="http://schemas.openxmlformats.org/officeDocument/2006/relationships/image" Target="../media/image14.png"/><Relationship Id="rId10" Type="http://schemas.microsoft.com/office/2007/relationships/hdphoto" Target="../media/hdphoto5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6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726939"/>
            <a:ext cx="10572000" cy="2971051"/>
          </a:xfrm>
        </p:spPr>
        <p:txBody>
          <a:bodyPr/>
          <a:lstStyle/>
          <a:p>
            <a:r>
              <a:rPr lang="en-US" dirty="0" smtClean="0"/>
              <a:t>     Ear            Nose          Throat</a:t>
            </a:r>
            <a:br>
              <a:rPr lang="en-US" dirty="0" smtClean="0"/>
            </a:br>
            <a:r>
              <a:rPr lang="en-US" dirty="0" smtClean="0"/>
              <a:t>       Examination Techniques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8600" y="5280846"/>
            <a:ext cx="10686039" cy="124187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Paul M Paddle MBBS(hons), FRACS, MPH, </a:t>
            </a:r>
            <a:r>
              <a:rPr lang="en-US" dirty="0" err="1" smtClean="0"/>
              <a:t>PGrad</a:t>
            </a:r>
            <a:r>
              <a:rPr lang="en-US" dirty="0" smtClean="0"/>
              <a:t> Dip </a:t>
            </a:r>
            <a:r>
              <a:rPr lang="en-US" dirty="0" err="1" smtClean="0"/>
              <a:t>Anat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ENT, Head &amp; Neck Surgeon, Laryngologist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24" y="77172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286" y="51772"/>
            <a:ext cx="2882900" cy="288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366" y="7717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4"/>
            <a:ext cx="6858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23509"/>
            <a:ext cx="6858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29433"/>
            <a:ext cx="6858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4" y="0"/>
            <a:ext cx="6858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7585"/>
            <a:ext cx="6858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7" y="-20545"/>
            <a:ext cx="6858000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7" y="-14716"/>
            <a:ext cx="6858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4716"/>
            <a:ext cx="6858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716"/>
            <a:ext cx="6858000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9" y="-44149"/>
            <a:ext cx="6858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8" y="-55997"/>
            <a:ext cx="6858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9111"/>
            <a:ext cx="6858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8" y="-26191"/>
            <a:ext cx="6858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53128"/>
            <a:ext cx="6858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8" y="-17680"/>
            <a:ext cx="6858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" y="0"/>
            <a:ext cx="6858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" y="-19114"/>
            <a:ext cx="6858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5" y="29433"/>
            <a:ext cx="6858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942"/>
            <a:ext cx="6858000" cy="6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9" y="0"/>
            <a:ext cx="6858000" cy="6858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" y="0"/>
            <a:ext cx="6858000" cy="6858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" y="17585"/>
            <a:ext cx="6858000" cy="6858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2" y="-35360"/>
            <a:ext cx="6858000" cy="6858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0" y="0"/>
            <a:ext cx="6858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7" y="0"/>
            <a:ext cx="6858000" cy="6858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2" y="18653"/>
            <a:ext cx="6858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2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Nose - Anatomy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- Anatomy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4" r="522" b="12675"/>
          <a:stretch/>
        </p:blipFill>
        <p:spPr>
          <a:xfrm>
            <a:off x="3024364" y="2036514"/>
            <a:ext cx="6143269" cy="462805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- Functional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 smtClean="0"/>
              <a:t>Inspection/Palpation</a:t>
            </a:r>
          </a:p>
          <a:p>
            <a:pPr marL="800100" lvl="1" indent="-400050">
              <a:buAutoNum type="romanLcParenR"/>
            </a:pPr>
            <a:r>
              <a:rPr lang="en-US" dirty="0" smtClean="0"/>
              <a:t>External Nose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dirty="0" smtClean="0"/>
              <a:t>External Deformity  &amp; Scars – </a:t>
            </a:r>
            <a:r>
              <a:rPr lang="en-US" i="1" dirty="0" smtClean="0"/>
              <a:t>e.g. Allergic Salute</a:t>
            </a:r>
            <a:endParaRPr lang="en-US" dirty="0" smtClean="0"/>
          </a:p>
          <a:p>
            <a:pPr marL="1200150" lvl="2" indent="-400050">
              <a:buFont typeface="+mj-lt"/>
              <a:buAutoNum type="alphaLcPeriod"/>
            </a:pPr>
            <a:r>
              <a:rPr lang="en-US" dirty="0" smtClean="0"/>
              <a:t>Lift Nasal tip:</a:t>
            </a:r>
          </a:p>
          <a:p>
            <a:pPr marL="1657350" lvl="3" indent="-400050">
              <a:buFont typeface="+mj-lt"/>
              <a:buAutoNum type="romanLcPeriod"/>
            </a:pPr>
            <a:r>
              <a:rPr lang="en-US" dirty="0" smtClean="0"/>
              <a:t>Vestibule/nasal valve: </a:t>
            </a:r>
            <a:r>
              <a:rPr lang="en-US" i="1" dirty="0" smtClean="0"/>
              <a:t>Incisions / lesions / deviations</a:t>
            </a:r>
            <a:endParaRPr lang="en-US" dirty="0" smtClean="0"/>
          </a:p>
          <a:p>
            <a:pPr marL="1657350" lvl="3" indent="-400050">
              <a:buFont typeface="+mj-lt"/>
              <a:buAutoNum type="romanLcPeriod"/>
            </a:pPr>
            <a:r>
              <a:rPr lang="en-US" dirty="0" err="1" smtClean="0"/>
              <a:t>Columellar</a:t>
            </a:r>
            <a:r>
              <a:rPr lang="en-US" dirty="0" smtClean="0"/>
              <a:t> dislocation</a:t>
            </a:r>
          </a:p>
          <a:p>
            <a:pPr marL="1657350" lvl="3" indent="-400050">
              <a:buFont typeface="+mj-lt"/>
              <a:buAutoNum type="romanLcPeriod"/>
            </a:pPr>
            <a:r>
              <a:rPr lang="en-US" dirty="0" err="1" smtClean="0"/>
              <a:t>Rhinorrhoea</a:t>
            </a:r>
            <a:r>
              <a:rPr lang="en-US" dirty="0" smtClean="0"/>
              <a:t>: </a:t>
            </a:r>
            <a:r>
              <a:rPr lang="en-US" dirty="0" err="1" smtClean="0"/>
              <a:t>Colour</a:t>
            </a:r>
            <a:r>
              <a:rPr lang="en-US" dirty="0" smtClean="0"/>
              <a:t> / consistency</a:t>
            </a:r>
          </a:p>
          <a:p>
            <a:pPr marL="1200150" lvl="2" indent="-400050">
              <a:buFont typeface="+mj-lt"/>
              <a:buAutoNum type="alphaLcPeriod"/>
            </a:pPr>
            <a:endParaRPr lang="en-US" dirty="0" smtClean="0"/>
          </a:p>
          <a:p>
            <a:pPr marL="800100" lvl="1" indent="-400050">
              <a:buAutoNum type="romanLcParenR"/>
            </a:pPr>
            <a:r>
              <a:rPr lang="en-US" dirty="0" smtClean="0"/>
              <a:t>Face 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dirty="0" err="1" smtClean="0"/>
              <a:t>Peri</a:t>
            </a:r>
            <a:r>
              <a:rPr lang="en-US" dirty="0" smtClean="0"/>
              <a:t>-orbital congestion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dirty="0" smtClean="0"/>
              <a:t>Palpate sinuses </a:t>
            </a:r>
          </a:p>
          <a:p>
            <a:pPr marL="1657350" lvl="3" indent="-400050">
              <a:buFont typeface="+mj-lt"/>
              <a:buAutoNum type="romanLcPeriod"/>
            </a:pPr>
            <a:r>
              <a:rPr lang="en-US" dirty="0" smtClean="0"/>
              <a:t>Maxillary</a:t>
            </a:r>
          </a:p>
          <a:p>
            <a:pPr marL="1657350" lvl="3" indent="-400050">
              <a:buFont typeface="+mj-lt"/>
              <a:buAutoNum type="romanLcPeriod"/>
            </a:pPr>
            <a:r>
              <a:rPr lang="en-US" dirty="0" smtClean="0"/>
              <a:t>Anterior Ethmoidal</a:t>
            </a:r>
          </a:p>
          <a:p>
            <a:pPr marL="1657350" lvl="3" indent="-400050">
              <a:buFont typeface="+mj-lt"/>
              <a:buAutoNum type="romanLcPeriod"/>
            </a:pPr>
            <a:r>
              <a:rPr lang="en-US" dirty="0" smtClean="0"/>
              <a:t>Frontal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36" y="3134418"/>
            <a:ext cx="2721751" cy="18145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53" y="2222287"/>
            <a:ext cx="2370667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- Functional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6798" y="2174875"/>
            <a:ext cx="5256693" cy="576262"/>
          </a:xfrm>
        </p:spPr>
        <p:txBody>
          <a:bodyPr/>
          <a:lstStyle/>
          <a:p>
            <a:r>
              <a:rPr lang="en-US" dirty="0" smtClean="0"/>
              <a:t>Inspection – </a:t>
            </a:r>
            <a:r>
              <a:rPr lang="en-US" i="1" dirty="0" smtClean="0"/>
              <a:t>Gross nasal polyposis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797" y="3033524"/>
            <a:ext cx="5256694" cy="3471863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Anterior </a:t>
            </a:r>
            <a:r>
              <a:rPr lang="en-US" dirty="0" err="1" smtClean="0"/>
              <a:t>Rhinoscopy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992918" y="3061186"/>
            <a:ext cx="5966823" cy="2768114"/>
          </a:xfrm>
        </p:spPr>
      </p:pic>
    </p:spTree>
    <p:extLst>
      <p:ext uri="{BB962C8B-B14F-4D97-AF65-F5344CB8AC3E}">
        <p14:creationId xmlns:p14="http://schemas.microsoft.com/office/powerpoint/2010/main" val="19094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- Functional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+mj-lt"/>
              <a:buAutoNum type="arabicPeriod" startAt="2"/>
            </a:pPr>
            <a:r>
              <a:rPr lang="en-US" dirty="0" smtClean="0"/>
              <a:t>Anterior </a:t>
            </a:r>
            <a:r>
              <a:rPr lang="en-US" dirty="0" err="1" smtClean="0"/>
              <a:t>Rhinoscopy</a:t>
            </a:r>
            <a:endParaRPr lang="en-US" dirty="0" smtClean="0"/>
          </a:p>
          <a:p>
            <a:pPr marL="857250" lvl="1" indent="-400050">
              <a:buAutoNum type="romanLcParenR"/>
            </a:pPr>
            <a:r>
              <a:rPr lang="en-US" dirty="0" smtClean="0"/>
              <a:t>Septum – </a:t>
            </a:r>
            <a:r>
              <a:rPr lang="en-US" i="1" dirty="0" smtClean="0"/>
              <a:t>e.g. Deviation</a:t>
            </a:r>
            <a:endParaRPr lang="en-US" dirty="0" smtClean="0"/>
          </a:p>
          <a:p>
            <a:pPr marL="857250" lvl="1" indent="-400050">
              <a:buAutoNum type="romanLcParenR"/>
            </a:pPr>
            <a:r>
              <a:rPr lang="en-US" dirty="0" err="1" smtClean="0"/>
              <a:t>Turbinates</a:t>
            </a:r>
            <a:r>
              <a:rPr lang="en-US" dirty="0" smtClean="0"/>
              <a:t> – </a:t>
            </a:r>
            <a:r>
              <a:rPr lang="en-US" i="1" dirty="0" smtClean="0"/>
              <a:t>e.g. Hypertrophy</a:t>
            </a:r>
            <a:endParaRPr lang="en-US" dirty="0" smtClean="0"/>
          </a:p>
          <a:p>
            <a:pPr marL="857250" lvl="1" indent="-400050">
              <a:buAutoNum type="romanLcParenR"/>
            </a:pPr>
            <a:r>
              <a:rPr lang="en-US" dirty="0" smtClean="0"/>
              <a:t>Mucosa – </a:t>
            </a:r>
            <a:r>
              <a:rPr lang="en-US" i="1" dirty="0" smtClean="0"/>
              <a:t>e.g. Allergic</a:t>
            </a:r>
            <a:endParaRPr lang="en-US" dirty="0" smtClean="0"/>
          </a:p>
          <a:p>
            <a:pPr marL="857250" lvl="1" indent="-400050">
              <a:buAutoNum type="romanLcParenR"/>
            </a:pPr>
            <a:r>
              <a:rPr lang="en-US" dirty="0" smtClean="0"/>
              <a:t>Pathology – </a:t>
            </a:r>
            <a:r>
              <a:rPr lang="en-US" i="1" dirty="0" smtClean="0"/>
              <a:t>e.g. Polyps, ulcers, mucous, masses</a:t>
            </a:r>
            <a:endParaRPr lang="en-US" dirty="0" smtClean="0"/>
          </a:p>
        </p:txBody>
      </p:sp>
      <p:pic>
        <p:nvPicPr>
          <p:cNvPr id="3" name="Endoscopic Nose Exam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5524" y="2222500"/>
            <a:ext cx="5418667" cy="4064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– Anterior </a:t>
            </a:r>
            <a:r>
              <a:rPr lang="en-US" dirty="0" err="1" smtClean="0"/>
              <a:t>Rhinoscopy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Anterior </a:t>
            </a:r>
            <a:r>
              <a:rPr lang="en-US" dirty="0" err="1" smtClean="0"/>
              <a:t>Rhinoscopy</a:t>
            </a:r>
            <a:r>
              <a:rPr lang="en-US" dirty="0" smtClean="0"/>
              <a:t> - Allergic Rhinitis 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4172" y="2963002"/>
            <a:ext cx="4337428" cy="3348898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Anterior </a:t>
            </a:r>
            <a:r>
              <a:rPr lang="en-US" dirty="0" err="1" smtClean="0"/>
              <a:t>Rhinoscopy</a:t>
            </a:r>
            <a:r>
              <a:rPr lang="en-US" dirty="0" smtClean="0"/>
              <a:t> - Polyposis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12663" y="2941707"/>
            <a:ext cx="4366286" cy="3391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7327900" y="3771900"/>
            <a:ext cx="1117600" cy="2019300"/>
          </a:xfrm>
          <a:custGeom>
            <a:avLst/>
            <a:gdLst>
              <a:gd name="connsiteX0" fmla="*/ 977900 w 1117600"/>
              <a:gd name="connsiteY0" fmla="*/ 0 h 2019300"/>
              <a:gd name="connsiteX1" fmla="*/ 965200 w 1117600"/>
              <a:gd name="connsiteY1" fmla="*/ 63500 h 2019300"/>
              <a:gd name="connsiteX2" fmla="*/ 990600 w 1117600"/>
              <a:gd name="connsiteY2" fmla="*/ 114300 h 2019300"/>
              <a:gd name="connsiteX3" fmla="*/ 1028700 w 1117600"/>
              <a:gd name="connsiteY3" fmla="*/ 254000 h 2019300"/>
              <a:gd name="connsiteX4" fmla="*/ 1054100 w 1117600"/>
              <a:gd name="connsiteY4" fmla="*/ 800100 h 2019300"/>
              <a:gd name="connsiteX5" fmla="*/ 1079500 w 1117600"/>
              <a:gd name="connsiteY5" fmla="*/ 990600 h 2019300"/>
              <a:gd name="connsiteX6" fmla="*/ 1104900 w 1117600"/>
              <a:gd name="connsiteY6" fmla="*/ 1079500 h 2019300"/>
              <a:gd name="connsiteX7" fmla="*/ 1117600 w 1117600"/>
              <a:gd name="connsiteY7" fmla="*/ 1181100 h 2019300"/>
              <a:gd name="connsiteX8" fmla="*/ 1104900 w 1117600"/>
              <a:gd name="connsiteY8" fmla="*/ 1409700 h 2019300"/>
              <a:gd name="connsiteX9" fmla="*/ 1054100 w 1117600"/>
              <a:gd name="connsiteY9" fmla="*/ 1752600 h 2019300"/>
              <a:gd name="connsiteX10" fmla="*/ 990600 w 1117600"/>
              <a:gd name="connsiteY10" fmla="*/ 1854200 h 2019300"/>
              <a:gd name="connsiteX11" fmla="*/ 977900 w 1117600"/>
              <a:gd name="connsiteY11" fmla="*/ 1803400 h 2019300"/>
              <a:gd name="connsiteX12" fmla="*/ 939800 w 1117600"/>
              <a:gd name="connsiteY12" fmla="*/ 1816100 h 2019300"/>
              <a:gd name="connsiteX13" fmla="*/ 914400 w 1117600"/>
              <a:gd name="connsiteY13" fmla="*/ 1854200 h 2019300"/>
              <a:gd name="connsiteX14" fmla="*/ 901700 w 1117600"/>
              <a:gd name="connsiteY14" fmla="*/ 1892300 h 2019300"/>
              <a:gd name="connsiteX15" fmla="*/ 863600 w 1117600"/>
              <a:gd name="connsiteY15" fmla="*/ 1905000 h 2019300"/>
              <a:gd name="connsiteX16" fmla="*/ 838200 w 1117600"/>
              <a:gd name="connsiteY16" fmla="*/ 1943100 h 2019300"/>
              <a:gd name="connsiteX17" fmla="*/ 711200 w 1117600"/>
              <a:gd name="connsiteY17" fmla="*/ 1968500 h 2019300"/>
              <a:gd name="connsiteX18" fmla="*/ 673100 w 1117600"/>
              <a:gd name="connsiteY18" fmla="*/ 1993900 h 2019300"/>
              <a:gd name="connsiteX19" fmla="*/ 596900 w 1117600"/>
              <a:gd name="connsiteY19" fmla="*/ 2019300 h 2019300"/>
              <a:gd name="connsiteX20" fmla="*/ 520700 w 1117600"/>
              <a:gd name="connsiteY20" fmla="*/ 2006600 h 2019300"/>
              <a:gd name="connsiteX21" fmla="*/ 495300 w 1117600"/>
              <a:gd name="connsiteY21" fmla="*/ 1968500 h 2019300"/>
              <a:gd name="connsiteX22" fmla="*/ 419100 w 1117600"/>
              <a:gd name="connsiteY22" fmla="*/ 1943100 h 2019300"/>
              <a:gd name="connsiteX23" fmla="*/ 406400 w 1117600"/>
              <a:gd name="connsiteY23" fmla="*/ 1905000 h 2019300"/>
              <a:gd name="connsiteX24" fmla="*/ 330200 w 1117600"/>
              <a:gd name="connsiteY24" fmla="*/ 1879600 h 2019300"/>
              <a:gd name="connsiteX25" fmla="*/ 304800 w 1117600"/>
              <a:gd name="connsiteY25" fmla="*/ 1841500 h 2019300"/>
              <a:gd name="connsiteX26" fmla="*/ 228600 w 1117600"/>
              <a:gd name="connsiteY26" fmla="*/ 1790700 h 2019300"/>
              <a:gd name="connsiteX27" fmla="*/ 203200 w 1117600"/>
              <a:gd name="connsiteY27" fmla="*/ 1739900 h 2019300"/>
              <a:gd name="connsiteX28" fmla="*/ 165100 w 1117600"/>
              <a:gd name="connsiteY28" fmla="*/ 1663700 h 2019300"/>
              <a:gd name="connsiteX29" fmla="*/ 127000 w 1117600"/>
              <a:gd name="connsiteY29" fmla="*/ 1638300 h 2019300"/>
              <a:gd name="connsiteX30" fmla="*/ 101600 w 1117600"/>
              <a:gd name="connsiteY30" fmla="*/ 1600200 h 2019300"/>
              <a:gd name="connsiteX31" fmla="*/ 25400 w 1117600"/>
              <a:gd name="connsiteY31" fmla="*/ 1549400 h 2019300"/>
              <a:gd name="connsiteX32" fmla="*/ 0 w 1117600"/>
              <a:gd name="connsiteY32" fmla="*/ 1511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17600" h="2019300">
                <a:moveTo>
                  <a:pt x="977900" y="0"/>
                </a:moveTo>
                <a:cubicBezTo>
                  <a:pt x="973667" y="21167"/>
                  <a:pt x="962816" y="42046"/>
                  <a:pt x="965200" y="63500"/>
                </a:cubicBezTo>
                <a:cubicBezTo>
                  <a:pt x="967291" y="82316"/>
                  <a:pt x="983569" y="96722"/>
                  <a:pt x="990600" y="114300"/>
                </a:cubicBezTo>
                <a:cubicBezTo>
                  <a:pt x="1016381" y="178752"/>
                  <a:pt x="1015945" y="190227"/>
                  <a:pt x="1028700" y="254000"/>
                </a:cubicBezTo>
                <a:cubicBezTo>
                  <a:pt x="1059183" y="619796"/>
                  <a:pt x="1022038" y="142829"/>
                  <a:pt x="1054100" y="800100"/>
                </a:cubicBezTo>
                <a:cubicBezTo>
                  <a:pt x="1056986" y="859254"/>
                  <a:pt x="1064526" y="930703"/>
                  <a:pt x="1079500" y="990600"/>
                </a:cubicBezTo>
                <a:cubicBezTo>
                  <a:pt x="1094599" y="1050995"/>
                  <a:pt x="1093022" y="1008234"/>
                  <a:pt x="1104900" y="1079500"/>
                </a:cubicBezTo>
                <a:cubicBezTo>
                  <a:pt x="1110511" y="1113166"/>
                  <a:pt x="1113367" y="1147233"/>
                  <a:pt x="1117600" y="1181100"/>
                </a:cubicBezTo>
                <a:cubicBezTo>
                  <a:pt x="1113367" y="1257300"/>
                  <a:pt x="1108530" y="1333469"/>
                  <a:pt x="1104900" y="1409700"/>
                </a:cubicBezTo>
                <a:cubicBezTo>
                  <a:pt x="1089435" y="1734462"/>
                  <a:pt x="1164461" y="1642239"/>
                  <a:pt x="1054100" y="1752600"/>
                </a:cubicBezTo>
                <a:cubicBezTo>
                  <a:pt x="1023873" y="1843280"/>
                  <a:pt x="1050977" y="1813948"/>
                  <a:pt x="990600" y="1854200"/>
                </a:cubicBezTo>
                <a:cubicBezTo>
                  <a:pt x="986367" y="1837267"/>
                  <a:pt x="991864" y="1813873"/>
                  <a:pt x="977900" y="1803400"/>
                </a:cubicBezTo>
                <a:cubicBezTo>
                  <a:pt x="967190" y="1795368"/>
                  <a:pt x="950253" y="1807737"/>
                  <a:pt x="939800" y="1816100"/>
                </a:cubicBezTo>
                <a:cubicBezTo>
                  <a:pt x="927881" y="1825635"/>
                  <a:pt x="921226" y="1840548"/>
                  <a:pt x="914400" y="1854200"/>
                </a:cubicBezTo>
                <a:cubicBezTo>
                  <a:pt x="908413" y="1866174"/>
                  <a:pt x="911166" y="1882834"/>
                  <a:pt x="901700" y="1892300"/>
                </a:cubicBezTo>
                <a:cubicBezTo>
                  <a:pt x="892234" y="1901766"/>
                  <a:pt x="876300" y="1900767"/>
                  <a:pt x="863600" y="1905000"/>
                </a:cubicBezTo>
                <a:cubicBezTo>
                  <a:pt x="855133" y="1917700"/>
                  <a:pt x="852148" y="1936901"/>
                  <a:pt x="838200" y="1943100"/>
                </a:cubicBezTo>
                <a:cubicBezTo>
                  <a:pt x="627588" y="2036705"/>
                  <a:pt x="826202" y="1910999"/>
                  <a:pt x="711200" y="1968500"/>
                </a:cubicBezTo>
                <a:cubicBezTo>
                  <a:pt x="697548" y="1975326"/>
                  <a:pt x="687048" y="1987701"/>
                  <a:pt x="673100" y="1993900"/>
                </a:cubicBezTo>
                <a:cubicBezTo>
                  <a:pt x="648634" y="2004774"/>
                  <a:pt x="596900" y="2019300"/>
                  <a:pt x="596900" y="2019300"/>
                </a:cubicBezTo>
                <a:cubicBezTo>
                  <a:pt x="571500" y="2015067"/>
                  <a:pt x="543732" y="2018116"/>
                  <a:pt x="520700" y="2006600"/>
                </a:cubicBezTo>
                <a:cubicBezTo>
                  <a:pt x="507048" y="1999774"/>
                  <a:pt x="508243" y="1976590"/>
                  <a:pt x="495300" y="1968500"/>
                </a:cubicBezTo>
                <a:cubicBezTo>
                  <a:pt x="472596" y="1954310"/>
                  <a:pt x="419100" y="1943100"/>
                  <a:pt x="419100" y="1943100"/>
                </a:cubicBezTo>
                <a:cubicBezTo>
                  <a:pt x="414867" y="1930400"/>
                  <a:pt x="417293" y="1912781"/>
                  <a:pt x="406400" y="1905000"/>
                </a:cubicBezTo>
                <a:cubicBezTo>
                  <a:pt x="384613" y="1889438"/>
                  <a:pt x="330200" y="1879600"/>
                  <a:pt x="330200" y="1879600"/>
                </a:cubicBezTo>
                <a:cubicBezTo>
                  <a:pt x="321733" y="1866900"/>
                  <a:pt x="316719" y="1851035"/>
                  <a:pt x="304800" y="1841500"/>
                </a:cubicBezTo>
                <a:cubicBezTo>
                  <a:pt x="230411" y="1781989"/>
                  <a:pt x="301993" y="1893450"/>
                  <a:pt x="228600" y="1790700"/>
                </a:cubicBezTo>
                <a:cubicBezTo>
                  <a:pt x="217596" y="1775294"/>
                  <a:pt x="210658" y="1757301"/>
                  <a:pt x="203200" y="1739900"/>
                </a:cubicBezTo>
                <a:cubicBezTo>
                  <a:pt x="187706" y="1703748"/>
                  <a:pt x="195608" y="1694208"/>
                  <a:pt x="165100" y="1663700"/>
                </a:cubicBezTo>
                <a:cubicBezTo>
                  <a:pt x="154307" y="1652907"/>
                  <a:pt x="139700" y="1646767"/>
                  <a:pt x="127000" y="1638300"/>
                </a:cubicBezTo>
                <a:cubicBezTo>
                  <a:pt x="118533" y="1625600"/>
                  <a:pt x="113087" y="1610251"/>
                  <a:pt x="101600" y="1600200"/>
                </a:cubicBezTo>
                <a:cubicBezTo>
                  <a:pt x="78626" y="1580098"/>
                  <a:pt x="25400" y="1549400"/>
                  <a:pt x="25400" y="1549400"/>
                </a:cubicBezTo>
                <a:lnTo>
                  <a:pt x="0" y="1511300"/>
                </a:ln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608982" y="3162300"/>
            <a:ext cx="1182718" cy="3175000"/>
          </a:xfrm>
          <a:custGeom>
            <a:avLst/>
            <a:gdLst>
              <a:gd name="connsiteX0" fmla="*/ 1182718 w 1182718"/>
              <a:gd name="connsiteY0" fmla="*/ 0 h 3175000"/>
              <a:gd name="connsiteX1" fmla="*/ 1170018 w 1182718"/>
              <a:gd name="connsiteY1" fmla="*/ 431800 h 3175000"/>
              <a:gd name="connsiteX2" fmla="*/ 1131918 w 1182718"/>
              <a:gd name="connsiteY2" fmla="*/ 571500 h 3175000"/>
              <a:gd name="connsiteX3" fmla="*/ 1106518 w 1182718"/>
              <a:gd name="connsiteY3" fmla="*/ 609600 h 3175000"/>
              <a:gd name="connsiteX4" fmla="*/ 1068418 w 1182718"/>
              <a:gd name="connsiteY4" fmla="*/ 685800 h 3175000"/>
              <a:gd name="connsiteX5" fmla="*/ 1030318 w 1182718"/>
              <a:gd name="connsiteY5" fmla="*/ 711200 h 3175000"/>
              <a:gd name="connsiteX6" fmla="*/ 966818 w 1182718"/>
              <a:gd name="connsiteY6" fmla="*/ 838200 h 3175000"/>
              <a:gd name="connsiteX7" fmla="*/ 916018 w 1182718"/>
              <a:gd name="connsiteY7" fmla="*/ 927100 h 3175000"/>
              <a:gd name="connsiteX8" fmla="*/ 839818 w 1182718"/>
              <a:gd name="connsiteY8" fmla="*/ 977900 h 3175000"/>
              <a:gd name="connsiteX9" fmla="*/ 814418 w 1182718"/>
              <a:gd name="connsiteY9" fmla="*/ 1016000 h 3175000"/>
              <a:gd name="connsiteX10" fmla="*/ 738218 w 1182718"/>
              <a:gd name="connsiteY10" fmla="*/ 1054100 h 3175000"/>
              <a:gd name="connsiteX11" fmla="*/ 674718 w 1182718"/>
              <a:gd name="connsiteY11" fmla="*/ 1130300 h 3175000"/>
              <a:gd name="connsiteX12" fmla="*/ 649318 w 1182718"/>
              <a:gd name="connsiteY12" fmla="*/ 1206500 h 3175000"/>
              <a:gd name="connsiteX13" fmla="*/ 623918 w 1182718"/>
              <a:gd name="connsiteY13" fmla="*/ 1371600 h 3175000"/>
              <a:gd name="connsiteX14" fmla="*/ 611218 w 1182718"/>
              <a:gd name="connsiteY14" fmla="*/ 1409700 h 3175000"/>
              <a:gd name="connsiteX15" fmla="*/ 598518 w 1182718"/>
              <a:gd name="connsiteY15" fmla="*/ 1460500 h 3175000"/>
              <a:gd name="connsiteX16" fmla="*/ 585818 w 1182718"/>
              <a:gd name="connsiteY16" fmla="*/ 1498600 h 3175000"/>
              <a:gd name="connsiteX17" fmla="*/ 573118 w 1182718"/>
              <a:gd name="connsiteY17" fmla="*/ 1562100 h 3175000"/>
              <a:gd name="connsiteX18" fmla="*/ 560418 w 1182718"/>
              <a:gd name="connsiteY18" fmla="*/ 1714500 h 3175000"/>
              <a:gd name="connsiteX19" fmla="*/ 547718 w 1182718"/>
              <a:gd name="connsiteY19" fmla="*/ 1752600 h 3175000"/>
              <a:gd name="connsiteX20" fmla="*/ 509618 w 1182718"/>
              <a:gd name="connsiteY20" fmla="*/ 1905000 h 3175000"/>
              <a:gd name="connsiteX21" fmla="*/ 496918 w 1182718"/>
              <a:gd name="connsiteY21" fmla="*/ 1955800 h 3175000"/>
              <a:gd name="connsiteX22" fmla="*/ 446118 w 1182718"/>
              <a:gd name="connsiteY22" fmla="*/ 2032000 h 3175000"/>
              <a:gd name="connsiteX23" fmla="*/ 408018 w 1182718"/>
              <a:gd name="connsiteY23" fmla="*/ 2171700 h 3175000"/>
              <a:gd name="connsiteX24" fmla="*/ 382618 w 1182718"/>
              <a:gd name="connsiteY24" fmla="*/ 2247900 h 3175000"/>
              <a:gd name="connsiteX25" fmla="*/ 344518 w 1182718"/>
              <a:gd name="connsiteY25" fmla="*/ 2324100 h 3175000"/>
              <a:gd name="connsiteX26" fmla="*/ 319118 w 1182718"/>
              <a:gd name="connsiteY26" fmla="*/ 2425700 h 3175000"/>
              <a:gd name="connsiteX27" fmla="*/ 268318 w 1182718"/>
              <a:gd name="connsiteY27" fmla="*/ 2501900 h 3175000"/>
              <a:gd name="connsiteX28" fmla="*/ 230218 w 1182718"/>
              <a:gd name="connsiteY28" fmla="*/ 2616200 h 3175000"/>
              <a:gd name="connsiteX29" fmla="*/ 217518 w 1182718"/>
              <a:gd name="connsiteY29" fmla="*/ 2654300 h 3175000"/>
              <a:gd name="connsiteX30" fmla="*/ 115918 w 1182718"/>
              <a:gd name="connsiteY30" fmla="*/ 2730500 h 3175000"/>
              <a:gd name="connsiteX31" fmla="*/ 103218 w 1182718"/>
              <a:gd name="connsiteY31" fmla="*/ 2768600 h 3175000"/>
              <a:gd name="connsiteX32" fmla="*/ 77818 w 1182718"/>
              <a:gd name="connsiteY32" fmla="*/ 2806700 h 3175000"/>
              <a:gd name="connsiteX33" fmla="*/ 65118 w 1182718"/>
              <a:gd name="connsiteY33" fmla="*/ 2895600 h 3175000"/>
              <a:gd name="connsiteX34" fmla="*/ 14318 w 1182718"/>
              <a:gd name="connsiteY34" fmla="*/ 2984500 h 3175000"/>
              <a:gd name="connsiteX35" fmla="*/ 1618 w 1182718"/>
              <a:gd name="connsiteY35" fmla="*/ 317500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82718" h="3175000">
                <a:moveTo>
                  <a:pt x="1182718" y="0"/>
                </a:moveTo>
                <a:cubicBezTo>
                  <a:pt x="1178485" y="143933"/>
                  <a:pt x="1177393" y="287993"/>
                  <a:pt x="1170018" y="431800"/>
                </a:cubicBezTo>
                <a:cubicBezTo>
                  <a:pt x="1168693" y="457644"/>
                  <a:pt x="1143523" y="554093"/>
                  <a:pt x="1131918" y="571500"/>
                </a:cubicBezTo>
                <a:cubicBezTo>
                  <a:pt x="1123451" y="584200"/>
                  <a:pt x="1113344" y="595948"/>
                  <a:pt x="1106518" y="609600"/>
                </a:cubicBezTo>
                <a:cubicBezTo>
                  <a:pt x="1085860" y="650917"/>
                  <a:pt x="1104814" y="649404"/>
                  <a:pt x="1068418" y="685800"/>
                </a:cubicBezTo>
                <a:cubicBezTo>
                  <a:pt x="1057625" y="696593"/>
                  <a:pt x="1043018" y="702733"/>
                  <a:pt x="1030318" y="711200"/>
                </a:cubicBezTo>
                <a:cubicBezTo>
                  <a:pt x="1001569" y="826197"/>
                  <a:pt x="1042421" y="686995"/>
                  <a:pt x="966818" y="838200"/>
                </a:cubicBezTo>
                <a:cubicBezTo>
                  <a:pt x="959331" y="853174"/>
                  <a:pt x="931974" y="913138"/>
                  <a:pt x="916018" y="927100"/>
                </a:cubicBezTo>
                <a:cubicBezTo>
                  <a:pt x="893044" y="947202"/>
                  <a:pt x="839818" y="977900"/>
                  <a:pt x="839818" y="977900"/>
                </a:cubicBezTo>
                <a:cubicBezTo>
                  <a:pt x="831351" y="990600"/>
                  <a:pt x="825211" y="1005207"/>
                  <a:pt x="814418" y="1016000"/>
                </a:cubicBezTo>
                <a:cubicBezTo>
                  <a:pt x="789799" y="1040619"/>
                  <a:pt x="769206" y="1043771"/>
                  <a:pt x="738218" y="1054100"/>
                </a:cubicBezTo>
                <a:cubicBezTo>
                  <a:pt x="714292" y="1078026"/>
                  <a:pt x="688863" y="1098474"/>
                  <a:pt x="674718" y="1130300"/>
                </a:cubicBezTo>
                <a:cubicBezTo>
                  <a:pt x="663844" y="1154766"/>
                  <a:pt x="649318" y="1206500"/>
                  <a:pt x="649318" y="1206500"/>
                </a:cubicBezTo>
                <a:cubicBezTo>
                  <a:pt x="645267" y="1234858"/>
                  <a:pt x="630966" y="1339882"/>
                  <a:pt x="623918" y="1371600"/>
                </a:cubicBezTo>
                <a:cubicBezTo>
                  <a:pt x="621014" y="1384668"/>
                  <a:pt x="614896" y="1396828"/>
                  <a:pt x="611218" y="1409700"/>
                </a:cubicBezTo>
                <a:cubicBezTo>
                  <a:pt x="606423" y="1426483"/>
                  <a:pt x="603313" y="1443717"/>
                  <a:pt x="598518" y="1460500"/>
                </a:cubicBezTo>
                <a:cubicBezTo>
                  <a:pt x="594840" y="1473372"/>
                  <a:pt x="589065" y="1485613"/>
                  <a:pt x="585818" y="1498600"/>
                </a:cubicBezTo>
                <a:cubicBezTo>
                  <a:pt x="580583" y="1519541"/>
                  <a:pt x="577351" y="1540933"/>
                  <a:pt x="573118" y="1562100"/>
                </a:cubicBezTo>
                <a:cubicBezTo>
                  <a:pt x="568885" y="1612900"/>
                  <a:pt x="567155" y="1663971"/>
                  <a:pt x="560418" y="1714500"/>
                </a:cubicBezTo>
                <a:cubicBezTo>
                  <a:pt x="558649" y="1727770"/>
                  <a:pt x="551240" y="1739685"/>
                  <a:pt x="547718" y="1752600"/>
                </a:cubicBezTo>
                <a:lnTo>
                  <a:pt x="509618" y="1905000"/>
                </a:lnTo>
                <a:cubicBezTo>
                  <a:pt x="505385" y="1921933"/>
                  <a:pt x="506600" y="1941277"/>
                  <a:pt x="496918" y="1955800"/>
                </a:cubicBezTo>
                <a:lnTo>
                  <a:pt x="446118" y="2032000"/>
                </a:lnTo>
                <a:cubicBezTo>
                  <a:pt x="431644" y="2089898"/>
                  <a:pt x="428148" y="2106277"/>
                  <a:pt x="408018" y="2171700"/>
                </a:cubicBezTo>
                <a:cubicBezTo>
                  <a:pt x="400144" y="2197290"/>
                  <a:pt x="397470" y="2225623"/>
                  <a:pt x="382618" y="2247900"/>
                </a:cubicBezTo>
                <a:cubicBezTo>
                  <a:pt x="355941" y="2287915"/>
                  <a:pt x="356652" y="2279609"/>
                  <a:pt x="344518" y="2324100"/>
                </a:cubicBezTo>
                <a:cubicBezTo>
                  <a:pt x="335333" y="2357779"/>
                  <a:pt x="338482" y="2396654"/>
                  <a:pt x="319118" y="2425700"/>
                </a:cubicBezTo>
                <a:lnTo>
                  <a:pt x="268318" y="2501900"/>
                </a:lnTo>
                <a:cubicBezTo>
                  <a:pt x="247038" y="2587022"/>
                  <a:pt x="266086" y="2520553"/>
                  <a:pt x="230218" y="2616200"/>
                </a:cubicBezTo>
                <a:cubicBezTo>
                  <a:pt x="225518" y="2628735"/>
                  <a:pt x="224944" y="2643161"/>
                  <a:pt x="217518" y="2654300"/>
                </a:cubicBezTo>
                <a:cubicBezTo>
                  <a:pt x="192827" y="2691336"/>
                  <a:pt x="152401" y="2708610"/>
                  <a:pt x="115918" y="2730500"/>
                </a:cubicBezTo>
                <a:cubicBezTo>
                  <a:pt x="111685" y="2743200"/>
                  <a:pt x="109205" y="2756626"/>
                  <a:pt x="103218" y="2768600"/>
                </a:cubicBezTo>
                <a:cubicBezTo>
                  <a:pt x="96392" y="2782252"/>
                  <a:pt x="82204" y="2792080"/>
                  <a:pt x="77818" y="2806700"/>
                </a:cubicBezTo>
                <a:cubicBezTo>
                  <a:pt x="69216" y="2835372"/>
                  <a:pt x="72994" y="2866721"/>
                  <a:pt x="65118" y="2895600"/>
                </a:cubicBezTo>
                <a:cubicBezTo>
                  <a:pt x="57681" y="2922868"/>
                  <a:pt x="30234" y="2960626"/>
                  <a:pt x="14318" y="2984500"/>
                </a:cubicBezTo>
                <a:cubicBezTo>
                  <a:pt x="-6684" y="3089511"/>
                  <a:pt x="1618" y="3026414"/>
                  <a:pt x="1618" y="317500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79731">
            <a:off x="7975327" y="2921000"/>
            <a:ext cx="1790973" cy="2452329"/>
          </a:xfrm>
          <a:custGeom>
            <a:avLst/>
            <a:gdLst>
              <a:gd name="connsiteX0" fmla="*/ 12973 w 1790973"/>
              <a:gd name="connsiteY0" fmla="*/ 76200 h 2452329"/>
              <a:gd name="connsiteX1" fmla="*/ 12973 w 1790973"/>
              <a:gd name="connsiteY1" fmla="*/ 76200 h 2452329"/>
              <a:gd name="connsiteX2" fmla="*/ 12973 w 1790973"/>
              <a:gd name="connsiteY2" fmla="*/ 406400 h 2452329"/>
              <a:gd name="connsiteX3" fmla="*/ 63773 w 1790973"/>
              <a:gd name="connsiteY3" fmla="*/ 584200 h 2452329"/>
              <a:gd name="connsiteX4" fmla="*/ 114573 w 1790973"/>
              <a:gd name="connsiteY4" fmla="*/ 673100 h 2452329"/>
              <a:gd name="connsiteX5" fmla="*/ 190773 w 1790973"/>
              <a:gd name="connsiteY5" fmla="*/ 723900 h 2452329"/>
              <a:gd name="connsiteX6" fmla="*/ 495573 w 1790973"/>
              <a:gd name="connsiteY6" fmla="*/ 723900 h 2452329"/>
              <a:gd name="connsiteX7" fmla="*/ 457473 w 1790973"/>
              <a:gd name="connsiteY7" fmla="*/ 863600 h 2452329"/>
              <a:gd name="connsiteX8" fmla="*/ 444773 w 1790973"/>
              <a:gd name="connsiteY8" fmla="*/ 901700 h 2452329"/>
              <a:gd name="connsiteX9" fmla="*/ 457473 w 1790973"/>
              <a:gd name="connsiteY9" fmla="*/ 1244600 h 2452329"/>
              <a:gd name="connsiteX10" fmla="*/ 470173 w 1790973"/>
              <a:gd name="connsiteY10" fmla="*/ 1282700 h 2452329"/>
              <a:gd name="connsiteX11" fmla="*/ 482873 w 1790973"/>
              <a:gd name="connsiteY11" fmla="*/ 1371600 h 2452329"/>
              <a:gd name="connsiteX12" fmla="*/ 482873 w 1790973"/>
              <a:gd name="connsiteY12" fmla="*/ 1790700 h 2452329"/>
              <a:gd name="connsiteX13" fmla="*/ 520973 w 1790973"/>
              <a:gd name="connsiteY13" fmla="*/ 1917700 h 2452329"/>
              <a:gd name="connsiteX14" fmla="*/ 533673 w 1790973"/>
              <a:gd name="connsiteY14" fmla="*/ 1955800 h 2452329"/>
              <a:gd name="connsiteX15" fmla="*/ 520973 w 1790973"/>
              <a:gd name="connsiteY15" fmla="*/ 2260600 h 2452329"/>
              <a:gd name="connsiteX16" fmla="*/ 482873 w 1790973"/>
              <a:gd name="connsiteY16" fmla="*/ 2400300 h 2452329"/>
              <a:gd name="connsiteX17" fmla="*/ 520973 w 1790973"/>
              <a:gd name="connsiteY17" fmla="*/ 2438400 h 2452329"/>
              <a:gd name="connsiteX18" fmla="*/ 825773 w 1790973"/>
              <a:gd name="connsiteY18" fmla="*/ 2438400 h 2452329"/>
              <a:gd name="connsiteX19" fmla="*/ 889273 w 1790973"/>
              <a:gd name="connsiteY19" fmla="*/ 2425700 h 2452329"/>
              <a:gd name="connsiteX20" fmla="*/ 901973 w 1790973"/>
              <a:gd name="connsiteY20" fmla="*/ 2387600 h 2452329"/>
              <a:gd name="connsiteX21" fmla="*/ 1016273 w 1790973"/>
              <a:gd name="connsiteY21" fmla="*/ 2324100 h 2452329"/>
              <a:gd name="connsiteX22" fmla="*/ 1054373 w 1790973"/>
              <a:gd name="connsiteY22" fmla="*/ 2298700 h 2452329"/>
              <a:gd name="connsiteX23" fmla="*/ 1079773 w 1790973"/>
              <a:gd name="connsiteY23" fmla="*/ 2260600 h 2452329"/>
              <a:gd name="connsiteX24" fmla="*/ 1155973 w 1790973"/>
              <a:gd name="connsiteY24" fmla="*/ 2247900 h 2452329"/>
              <a:gd name="connsiteX25" fmla="*/ 1143273 w 1790973"/>
              <a:gd name="connsiteY25" fmla="*/ 2197100 h 2452329"/>
              <a:gd name="connsiteX26" fmla="*/ 1117873 w 1790973"/>
              <a:gd name="connsiteY26" fmla="*/ 2120900 h 2452329"/>
              <a:gd name="connsiteX27" fmla="*/ 1105173 w 1790973"/>
              <a:gd name="connsiteY27" fmla="*/ 2082800 h 2452329"/>
              <a:gd name="connsiteX28" fmla="*/ 1117873 w 1790973"/>
              <a:gd name="connsiteY28" fmla="*/ 1968500 h 2452329"/>
              <a:gd name="connsiteX29" fmla="*/ 1168673 w 1790973"/>
              <a:gd name="connsiteY29" fmla="*/ 1892300 h 2452329"/>
              <a:gd name="connsiteX30" fmla="*/ 1206773 w 1790973"/>
              <a:gd name="connsiteY30" fmla="*/ 1816100 h 2452329"/>
              <a:gd name="connsiteX31" fmla="*/ 1219473 w 1790973"/>
              <a:gd name="connsiteY31" fmla="*/ 1778000 h 2452329"/>
              <a:gd name="connsiteX32" fmla="*/ 1244873 w 1790973"/>
              <a:gd name="connsiteY32" fmla="*/ 1549400 h 2452329"/>
              <a:gd name="connsiteX33" fmla="*/ 1270273 w 1790973"/>
              <a:gd name="connsiteY33" fmla="*/ 1511300 h 2452329"/>
              <a:gd name="connsiteX34" fmla="*/ 1282973 w 1790973"/>
              <a:gd name="connsiteY34" fmla="*/ 1346200 h 2452329"/>
              <a:gd name="connsiteX35" fmla="*/ 1295673 w 1790973"/>
              <a:gd name="connsiteY35" fmla="*/ 1308100 h 2452329"/>
              <a:gd name="connsiteX36" fmla="*/ 1333773 w 1790973"/>
              <a:gd name="connsiteY36" fmla="*/ 1282700 h 2452329"/>
              <a:gd name="connsiteX37" fmla="*/ 1321073 w 1790973"/>
              <a:gd name="connsiteY37" fmla="*/ 1193800 h 2452329"/>
              <a:gd name="connsiteX38" fmla="*/ 1282973 w 1790973"/>
              <a:gd name="connsiteY38" fmla="*/ 1168400 h 2452329"/>
              <a:gd name="connsiteX39" fmla="*/ 1321073 w 1790973"/>
              <a:gd name="connsiteY39" fmla="*/ 1155700 h 2452329"/>
              <a:gd name="connsiteX40" fmla="*/ 1422673 w 1790973"/>
              <a:gd name="connsiteY40" fmla="*/ 1143000 h 2452329"/>
              <a:gd name="connsiteX41" fmla="*/ 1460773 w 1790973"/>
              <a:gd name="connsiteY41" fmla="*/ 1117600 h 2452329"/>
              <a:gd name="connsiteX42" fmla="*/ 1498873 w 1790973"/>
              <a:gd name="connsiteY42" fmla="*/ 1104900 h 2452329"/>
              <a:gd name="connsiteX43" fmla="*/ 1562373 w 1790973"/>
              <a:gd name="connsiteY43" fmla="*/ 990600 h 2452329"/>
              <a:gd name="connsiteX44" fmla="*/ 1651273 w 1790973"/>
              <a:gd name="connsiteY44" fmla="*/ 876300 h 2452329"/>
              <a:gd name="connsiteX45" fmla="*/ 1689373 w 1790973"/>
              <a:gd name="connsiteY45" fmla="*/ 800100 h 2452329"/>
              <a:gd name="connsiteX46" fmla="*/ 1714773 w 1790973"/>
              <a:gd name="connsiteY46" fmla="*/ 711200 h 2452329"/>
              <a:gd name="connsiteX47" fmla="*/ 1740173 w 1790973"/>
              <a:gd name="connsiteY47" fmla="*/ 635000 h 2452329"/>
              <a:gd name="connsiteX48" fmla="*/ 1765573 w 1790973"/>
              <a:gd name="connsiteY48" fmla="*/ 508000 h 2452329"/>
              <a:gd name="connsiteX49" fmla="*/ 1790973 w 1790973"/>
              <a:gd name="connsiteY49" fmla="*/ 431800 h 2452329"/>
              <a:gd name="connsiteX50" fmla="*/ 1765573 w 1790973"/>
              <a:gd name="connsiteY50" fmla="*/ 139700 h 2452329"/>
              <a:gd name="connsiteX51" fmla="*/ 1752873 w 1790973"/>
              <a:gd name="connsiteY51" fmla="*/ 0 h 2452329"/>
              <a:gd name="connsiteX52" fmla="*/ 12973 w 1790973"/>
              <a:gd name="connsiteY52" fmla="*/ 76200 h 245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790973" h="2452329">
                <a:moveTo>
                  <a:pt x="12973" y="76200"/>
                </a:moveTo>
                <a:lnTo>
                  <a:pt x="12973" y="76200"/>
                </a:lnTo>
                <a:cubicBezTo>
                  <a:pt x="1120" y="230293"/>
                  <a:pt x="-9040" y="252307"/>
                  <a:pt x="12973" y="406400"/>
                </a:cubicBezTo>
                <a:cubicBezTo>
                  <a:pt x="23091" y="477226"/>
                  <a:pt x="44035" y="518407"/>
                  <a:pt x="63773" y="584200"/>
                </a:cubicBezTo>
                <a:cubicBezTo>
                  <a:pt x="81016" y="641676"/>
                  <a:pt x="63939" y="633718"/>
                  <a:pt x="114573" y="673100"/>
                </a:cubicBezTo>
                <a:cubicBezTo>
                  <a:pt x="138670" y="691842"/>
                  <a:pt x="190773" y="723900"/>
                  <a:pt x="190773" y="723900"/>
                </a:cubicBezTo>
                <a:cubicBezTo>
                  <a:pt x="241882" y="719254"/>
                  <a:pt x="453317" y="692208"/>
                  <a:pt x="495573" y="723900"/>
                </a:cubicBezTo>
                <a:cubicBezTo>
                  <a:pt x="545436" y="761297"/>
                  <a:pt x="472979" y="832588"/>
                  <a:pt x="457473" y="863600"/>
                </a:cubicBezTo>
                <a:cubicBezTo>
                  <a:pt x="451486" y="875574"/>
                  <a:pt x="449006" y="889000"/>
                  <a:pt x="444773" y="901700"/>
                </a:cubicBezTo>
                <a:cubicBezTo>
                  <a:pt x="449006" y="1016000"/>
                  <a:pt x="449865" y="1130475"/>
                  <a:pt x="457473" y="1244600"/>
                </a:cubicBezTo>
                <a:cubicBezTo>
                  <a:pt x="458363" y="1257957"/>
                  <a:pt x="467548" y="1269573"/>
                  <a:pt x="470173" y="1282700"/>
                </a:cubicBezTo>
                <a:cubicBezTo>
                  <a:pt x="476044" y="1312053"/>
                  <a:pt x="478640" y="1341967"/>
                  <a:pt x="482873" y="1371600"/>
                </a:cubicBezTo>
                <a:cubicBezTo>
                  <a:pt x="473977" y="1602887"/>
                  <a:pt x="453249" y="1627769"/>
                  <a:pt x="482873" y="1790700"/>
                </a:cubicBezTo>
                <a:cubicBezTo>
                  <a:pt x="490550" y="1832926"/>
                  <a:pt x="507718" y="1877936"/>
                  <a:pt x="520973" y="1917700"/>
                </a:cubicBezTo>
                <a:lnTo>
                  <a:pt x="533673" y="1955800"/>
                </a:lnTo>
                <a:cubicBezTo>
                  <a:pt x="529440" y="2057400"/>
                  <a:pt x="530465" y="2159356"/>
                  <a:pt x="520973" y="2260600"/>
                </a:cubicBezTo>
                <a:cubicBezTo>
                  <a:pt x="517236" y="2300456"/>
                  <a:pt x="497060" y="2357740"/>
                  <a:pt x="482873" y="2400300"/>
                </a:cubicBezTo>
                <a:cubicBezTo>
                  <a:pt x="495573" y="2413000"/>
                  <a:pt x="503490" y="2434286"/>
                  <a:pt x="520973" y="2438400"/>
                </a:cubicBezTo>
                <a:cubicBezTo>
                  <a:pt x="619803" y="2461654"/>
                  <a:pt x="726580" y="2451626"/>
                  <a:pt x="825773" y="2438400"/>
                </a:cubicBezTo>
                <a:cubicBezTo>
                  <a:pt x="847169" y="2435547"/>
                  <a:pt x="868106" y="2429933"/>
                  <a:pt x="889273" y="2425700"/>
                </a:cubicBezTo>
                <a:cubicBezTo>
                  <a:pt x="893506" y="2413000"/>
                  <a:pt x="892507" y="2397066"/>
                  <a:pt x="901973" y="2387600"/>
                </a:cubicBezTo>
                <a:cubicBezTo>
                  <a:pt x="982060" y="2307513"/>
                  <a:pt x="952393" y="2356040"/>
                  <a:pt x="1016273" y="2324100"/>
                </a:cubicBezTo>
                <a:cubicBezTo>
                  <a:pt x="1029925" y="2317274"/>
                  <a:pt x="1041673" y="2307167"/>
                  <a:pt x="1054373" y="2298700"/>
                </a:cubicBezTo>
                <a:cubicBezTo>
                  <a:pt x="1062840" y="2286000"/>
                  <a:pt x="1066121" y="2267426"/>
                  <a:pt x="1079773" y="2260600"/>
                </a:cubicBezTo>
                <a:cubicBezTo>
                  <a:pt x="1102805" y="2249084"/>
                  <a:pt x="1137765" y="2266108"/>
                  <a:pt x="1155973" y="2247900"/>
                </a:cubicBezTo>
                <a:cubicBezTo>
                  <a:pt x="1168315" y="2235558"/>
                  <a:pt x="1148289" y="2213818"/>
                  <a:pt x="1143273" y="2197100"/>
                </a:cubicBezTo>
                <a:cubicBezTo>
                  <a:pt x="1135580" y="2171455"/>
                  <a:pt x="1126340" y="2146300"/>
                  <a:pt x="1117873" y="2120900"/>
                </a:cubicBezTo>
                <a:lnTo>
                  <a:pt x="1105173" y="2082800"/>
                </a:lnTo>
                <a:cubicBezTo>
                  <a:pt x="1109406" y="2044700"/>
                  <a:pt x="1105751" y="2004867"/>
                  <a:pt x="1117873" y="1968500"/>
                </a:cubicBezTo>
                <a:cubicBezTo>
                  <a:pt x="1127526" y="1939540"/>
                  <a:pt x="1159020" y="1921260"/>
                  <a:pt x="1168673" y="1892300"/>
                </a:cubicBezTo>
                <a:cubicBezTo>
                  <a:pt x="1200595" y="1796535"/>
                  <a:pt x="1157534" y="1914577"/>
                  <a:pt x="1206773" y="1816100"/>
                </a:cubicBezTo>
                <a:cubicBezTo>
                  <a:pt x="1212760" y="1804126"/>
                  <a:pt x="1215240" y="1790700"/>
                  <a:pt x="1219473" y="1778000"/>
                </a:cubicBezTo>
                <a:cubicBezTo>
                  <a:pt x="1221060" y="1754199"/>
                  <a:pt x="1214573" y="1610000"/>
                  <a:pt x="1244873" y="1549400"/>
                </a:cubicBezTo>
                <a:cubicBezTo>
                  <a:pt x="1251699" y="1535748"/>
                  <a:pt x="1261806" y="1524000"/>
                  <a:pt x="1270273" y="1511300"/>
                </a:cubicBezTo>
                <a:cubicBezTo>
                  <a:pt x="1274506" y="1456267"/>
                  <a:pt x="1276127" y="1400970"/>
                  <a:pt x="1282973" y="1346200"/>
                </a:cubicBezTo>
                <a:cubicBezTo>
                  <a:pt x="1284633" y="1332916"/>
                  <a:pt x="1287310" y="1318553"/>
                  <a:pt x="1295673" y="1308100"/>
                </a:cubicBezTo>
                <a:cubicBezTo>
                  <a:pt x="1305208" y="1296181"/>
                  <a:pt x="1321073" y="1291167"/>
                  <a:pt x="1333773" y="1282700"/>
                </a:cubicBezTo>
                <a:cubicBezTo>
                  <a:pt x="1329540" y="1253067"/>
                  <a:pt x="1333230" y="1221154"/>
                  <a:pt x="1321073" y="1193800"/>
                </a:cubicBezTo>
                <a:cubicBezTo>
                  <a:pt x="1314874" y="1179852"/>
                  <a:pt x="1282973" y="1183664"/>
                  <a:pt x="1282973" y="1168400"/>
                </a:cubicBezTo>
                <a:cubicBezTo>
                  <a:pt x="1282973" y="1155013"/>
                  <a:pt x="1307902" y="1158095"/>
                  <a:pt x="1321073" y="1155700"/>
                </a:cubicBezTo>
                <a:cubicBezTo>
                  <a:pt x="1354653" y="1149595"/>
                  <a:pt x="1388806" y="1147233"/>
                  <a:pt x="1422673" y="1143000"/>
                </a:cubicBezTo>
                <a:cubicBezTo>
                  <a:pt x="1435373" y="1134533"/>
                  <a:pt x="1447121" y="1124426"/>
                  <a:pt x="1460773" y="1117600"/>
                </a:cubicBezTo>
                <a:cubicBezTo>
                  <a:pt x="1472747" y="1111613"/>
                  <a:pt x="1489407" y="1114366"/>
                  <a:pt x="1498873" y="1104900"/>
                </a:cubicBezTo>
                <a:cubicBezTo>
                  <a:pt x="1597168" y="1006605"/>
                  <a:pt x="1522448" y="1062465"/>
                  <a:pt x="1562373" y="990600"/>
                </a:cubicBezTo>
                <a:cubicBezTo>
                  <a:pt x="1600350" y="922242"/>
                  <a:pt x="1604993" y="922580"/>
                  <a:pt x="1651273" y="876300"/>
                </a:cubicBezTo>
                <a:cubicBezTo>
                  <a:pt x="1683195" y="780535"/>
                  <a:pt x="1640134" y="898577"/>
                  <a:pt x="1689373" y="800100"/>
                </a:cubicBezTo>
                <a:cubicBezTo>
                  <a:pt x="1700043" y="778760"/>
                  <a:pt x="1708669" y="731545"/>
                  <a:pt x="1714773" y="711200"/>
                </a:cubicBezTo>
                <a:cubicBezTo>
                  <a:pt x="1722466" y="685555"/>
                  <a:pt x="1734922" y="661254"/>
                  <a:pt x="1740173" y="635000"/>
                </a:cubicBezTo>
                <a:cubicBezTo>
                  <a:pt x="1748640" y="592667"/>
                  <a:pt x="1755102" y="549883"/>
                  <a:pt x="1765573" y="508000"/>
                </a:cubicBezTo>
                <a:cubicBezTo>
                  <a:pt x="1772067" y="482025"/>
                  <a:pt x="1790973" y="431800"/>
                  <a:pt x="1790973" y="431800"/>
                </a:cubicBezTo>
                <a:cubicBezTo>
                  <a:pt x="1782506" y="334433"/>
                  <a:pt x="1774421" y="237033"/>
                  <a:pt x="1765573" y="139700"/>
                </a:cubicBezTo>
                <a:cubicBezTo>
                  <a:pt x="1752452" y="-4634"/>
                  <a:pt x="1752873" y="56550"/>
                  <a:pt x="1752873" y="0"/>
                </a:cubicBezTo>
                <a:lnTo>
                  <a:pt x="12973" y="76200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24000" y="3048000"/>
            <a:ext cx="1930400" cy="2501934"/>
          </a:xfrm>
          <a:custGeom>
            <a:avLst/>
            <a:gdLst>
              <a:gd name="connsiteX0" fmla="*/ 1511300 w 1930400"/>
              <a:gd name="connsiteY0" fmla="*/ 0 h 2501934"/>
              <a:gd name="connsiteX1" fmla="*/ 1524000 w 1930400"/>
              <a:gd name="connsiteY1" fmla="*/ 88900 h 2501934"/>
              <a:gd name="connsiteX2" fmla="*/ 1549400 w 1930400"/>
              <a:gd name="connsiteY2" fmla="*/ 127000 h 2501934"/>
              <a:gd name="connsiteX3" fmla="*/ 1562100 w 1930400"/>
              <a:gd name="connsiteY3" fmla="*/ 165100 h 2501934"/>
              <a:gd name="connsiteX4" fmla="*/ 1587500 w 1930400"/>
              <a:gd name="connsiteY4" fmla="*/ 228600 h 2501934"/>
              <a:gd name="connsiteX5" fmla="*/ 1600200 w 1930400"/>
              <a:gd name="connsiteY5" fmla="*/ 266700 h 2501934"/>
              <a:gd name="connsiteX6" fmla="*/ 1612900 w 1930400"/>
              <a:gd name="connsiteY6" fmla="*/ 317500 h 2501934"/>
              <a:gd name="connsiteX7" fmla="*/ 1663700 w 1930400"/>
              <a:gd name="connsiteY7" fmla="*/ 406400 h 2501934"/>
              <a:gd name="connsiteX8" fmla="*/ 1689100 w 1930400"/>
              <a:gd name="connsiteY8" fmla="*/ 482600 h 2501934"/>
              <a:gd name="connsiteX9" fmla="*/ 1714500 w 1930400"/>
              <a:gd name="connsiteY9" fmla="*/ 546100 h 2501934"/>
              <a:gd name="connsiteX10" fmla="*/ 1752600 w 1930400"/>
              <a:gd name="connsiteY10" fmla="*/ 660400 h 2501934"/>
              <a:gd name="connsiteX11" fmla="*/ 1765300 w 1930400"/>
              <a:gd name="connsiteY11" fmla="*/ 698500 h 2501934"/>
              <a:gd name="connsiteX12" fmla="*/ 1803400 w 1930400"/>
              <a:gd name="connsiteY12" fmla="*/ 723900 h 2501934"/>
              <a:gd name="connsiteX13" fmla="*/ 1841500 w 1930400"/>
              <a:gd name="connsiteY13" fmla="*/ 800100 h 2501934"/>
              <a:gd name="connsiteX14" fmla="*/ 1854200 w 1930400"/>
              <a:gd name="connsiteY14" fmla="*/ 838200 h 2501934"/>
              <a:gd name="connsiteX15" fmla="*/ 1854200 w 1930400"/>
              <a:gd name="connsiteY15" fmla="*/ 1193800 h 2501934"/>
              <a:gd name="connsiteX16" fmla="*/ 1892300 w 1930400"/>
              <a:gd name="connsiteY16" fmla="*/ 1346200 h 2501934"/>
              <a:gd name="connsiteX17" fmla="*/ 1905000 w 1930400"/>
              <a:gd name="connsiteY17" fmla="*/ 1384300 h 2501934"/>
              <a:gd name="connsiteX18" fmla="*/ 1930400 w 1930400"/>
              <a:gd name="connsiteY18" fmla="*/ 1422400 h 2501934"/>
              <a:gd name="connsiteX19" fmla="*/ 1905000 w 1930400"/>
              <a:gd name="connsiteY19" fmla="*/ 1562100 h 2501934"/>
              <a:gd name="connsiteX20" fmla="*/ 1892300 w 1930400"/>
              <a:gd name="connsiteY20" fmla="*/ 1600200 h 2501934"/>
              <a:gd name="connsiteX21" fmla="*/ 1841500 w 1930400"/>
              <a:gd name="connsiteY21" fmla="*/ 1676400 h 2501934"/>
              <a:gd name="connsiteX22" fmla="*/ 1790700 w 1930400"/>
              <a:gd name="connsiteY22" fmla="*/ 1752600 h 2501934"/>
              <a:gd name="connsiteX23" fmla="*/ 1778000 w 1930400"/>
              <a:gd name="connsiteY23" fmla="*/ 1790700 h 2501934"/>
              <a:gd name="connsiteX24" fmla="*/ 1739900 w 1930400"/>
              <a:gd name="connsiteY24" fmla="*/ 1803400 h 2501934"/>
              <a:gd name="connsiteX25" fmla="*/ 1714500 w 1930400"/>
              <a:gd name="connsiteY25" fmla="*/ 1879600 h 2501934"/>
              <a:gd name="connsiteX26" fmla="*/ 1701800 w 1930400"/>
              <a:gd name="connsiteY26" fmla="*/ 1917700 h 2501934"/>
              <a:gd name="connsiteX27" fmla="*/ 1663700 w 1930400"/>
              <a:gd name="connsiteY27" fmla="*/ 1993900 h 2501934"/>
              <a:gd name="connsiteX28" fmla="*/ 1625600 w 1930400"/>
              <a:gd name="connsiteY28" fmla="*/ 2019300 h 2501934"/>
              <a:gd name="connsiteX29" fmla="*/ 1574800 w 1930400"/>
              <a:gd name="connsiteY29" fmla="*/ 2095500 h 2501934"/>
              <a:gd name="connsiteX30" fmla="*/ 1549400 w 1930400"/>
              <a:gd name="connsiteY30" fmla="*/ 2146300 h 2501934"/>
              <a:gd name="connsiteX31" fmla="*/ 1485900 w 1930400"/>
              <a:gd name="connsiteY31" fmla="*/ 2159000 h 2501934"/>
              <a:gd name="connsiteX32" fmla="*/ 1409700 w 1930400"/>
              <a:gd name="connsiteY32" fmla="*/ 2184400 h 2501934"/>
              <a:gd name="connsiteX33" fmla="*/ 1384300 w 1930400"/>
              <a:gd name="connsiteY33" fmla="*/ 2222500 h 2501934"/>
              <a:gd name="connsiteX34" fmla="*/ 1346200 w 1930400"/>
              <a:gd name="connsiteY34" fmla="*/ 2235200 h 2501934"/>
              <a:gd name="connsiteX35" fmla="*/ 1308100 w 1930400"/>
              <a:gd name="connsiteY35" fmla="*/ 2324100 h 2501934"/>
              <a:gd name="connsiteX36" fmla="*/ 1270000 w 1930400"/>
              <a:gd name="connsiteY36" fmla="*/ 2349500 h 2501934"/>
              <a:gd name="connsiteX37" fmla="*/ 1244600 w 1930400"/>
              <a:gd name="connsiteY37" fmla="*/ 2387600 h 2501934"/>
              <a:gd name="connsiteX38" fmla="*/ 1231900 w 1930400"/>
              <a:gd name="connsiteY38" fmla="*/ 2438400 h 2501934"/>
              <a:gd name="connsiteX39" fmla="*/ 1193800 w 1930400"/>
              <a:gd name="connsiteY39" fmla="*/ 2463800 h 2501934"/>
              <a:gd name="connsiteX40" fmla="*/ 1168400 w 1930400"/>
              <a:gd name="connsiteY40" fmla="*/ 2501900 h 2501934"/>
              <a:gd name="connsiteX41" fmla="*/ 977900 w 1930400"/>
              <a:gd name="connsiteY41" fmla="*/ 2463800 h 2501934"/>
              <a:gd name="connsiteX42" fmla="*/ 901700 w 1930400"/>
              <a:gd name="connsiteY42" fmla="*/ 2438400 h 2501934"/>
              <a:gd name="connsiteX43" fmla="*/ 889000 w 1930400"/>
              <a:gd name="connsiteY43" fmla="*/ 2400300 h 2501934"/>
              <a:gd name="connsiteX44" fmla="*/ 774700 w 1930400"/>
              <a:gd name="connsiteY44" fmla="*/ 2349500 h 2501934"/>
              <a:gd name="connsiteX45" fmla="*/ 698500 w 1930400"/>
              <a:gd name="connsiteY45" fmla="*/ 2298700 h 2501934"/>
              <a:gd name="connsiteX46" fmla="*/ 635000 w 1930400"/>
              <a:gd name="connsiteY46" fmla="*/ 2247900 h 2501934"/>
              <a:gd name="connsiteX47" fmla="*/ 609600 w 1930400"/>
              <a:gd name="connsiteY47" fmla="*/ 2197100 h 2501934"/>
              <a:gd name="connsiteX48" fmla="*/ 533400 w 1930400"/>
              <a:gd name="connsiteY48" fmla="*/ 2184400 h 2501934"/>
              <a:gd name="connsiteX49" fmla="*/ 381000 w 1930400"/>
              <a:gd name="connsiteY49" fmla="*/ 2209800 h 2501934"/>
              <a:gd name="connsiteX50" fmla="*/ 342900 w 1930400"/>
              <a:gd name="connsiteY50" fmla="*/ 2247900 h 2501934"/>
              <a:gd name="connsiteX51" fmla="*/ 292100 w 1930400"/>
              <a:gd name="connsiteY51" fmla="*/ 2324100 h 2501934"/>
              <a:gd name="connsiteX52" fmla="*/ 254000 w 1930400"/>
              <a:gd name="connsiteY52" fmla="*/ 2336800 h 2501934"/>
              <a:gd name="connsiteX53" fmla="*/ 228600 w 1930400"/>
              <a:gd name="connsiteY53" fmla="*/ 2374900 h 2501934"/>
              <a:gd name="connsiteX54" fmla="*/ 152400 w 1930400"/>
              <a:gd name="connsiteY54" fmla="*/ 2400300 h 2501934"/>
              <a:gd name="connsiteX55" fmla="*/ 114300 w 1930400"/>
              <a:gd name="connsiteY55" fmla="*/ 2425700 h 2501934"/>
              <a:gd name="connsiteX56" fmla="*/ 50800 w 1930400"/>
              <a:gd name="connsiteY56" fmla="*/ 2476500 h 2501934"/>
              <a:gd name="connsiteX57" fmla="*/ 0 w 1930400"/>
              <a:gd name="connsiteY57" fmla="*/ 2489200 h 250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30400" h="2501934">
                <a:moveTo>
                  <a:pt x="1511300" y="0"/>
                </a:moveTo>
                <a:cubicBezTo>
                  <a:pt x="1515533" y="29633"/>
                  <a:pt x="1515398" y="60228"/>
                  <a:pt x="1524000" y="88900"/>
                </a:cubicBezTo>
                <a:cubicBezTo>
                  <a:pt x="1528386" y="103520"/>
                  <a:pt x="1542574" y="113348"/>
                  <a:pt x="1549400" y="127000"/>
                </a:cubicBezTo>
                <a:cubicBezTo>
                  <a:pt x="1555387" y="138974"/>
                  <a:pt x="1557400" y="152565"/>
                  <a:pt x="1562100" y="165100"/>
                </a:cubicBezTo>
                <a:cubicBezTo>
                  <a:pt x="1570105" y="186446"/>
                  <a:pt x="1579495" y="207254"/>
                  <a:pt x="1587500" y="228600"/>
                </a:cubicBezTo>
                <a:cubicBezTo>
                  <a:pt x="1592200" y="241135"/>
                  <a:pt x="1596522" y="253828"/>
                  <a:pt x="1600200" y="266700"/>
                </a:cubicBezTo>
                <a:cubicBezTo>
                  <a:pt x="1604995" y="283483"/>
                  <a:pt x="1606771" y="301157"/>
                  <a:pt x="1612900" y="317500"/>
                </a:cubicBezTo>
                <a:cubicBezTo>
                  <a:pt x="1673719" y="479685"/>
                  <a:pt x="1604746" y="273753"/>
                  <a:pt x="1663700" y="406400"/>
                </a:cubicBezTo>
                <a:cubicBezTo>
                  <a:pt x="1674574" y="430866"/>
                  <a:pt x="1679156" y="457741"/>
                  <a:pt x="1689100" y="482600"/>
                </a:cubicBezTo>
                <a:cubicBezTo>
                  <a:pt x="1697567" y="503767"/>
                  <a:pt x="1706709" y="524675"/>
                  <a:pt x="1714500" y="546100"/>
                </a:cubicBezTo>
                <a:lnTo>
                  <a:pt x="1752600" y="660400"/>
                </a:lnTo>
                <a:cubicBezTo>
                  <a:pt x="1756833" y="673100"/>
                  <a:pt x="1754161" y="691074"/>
                  <a:pt x="1765300" y="698500"/>
                </a:cubicBezTo>
                <a:lnTo>
                  <a:pt x="1803400" y="723900"/>
                </a:lnTo>
                <a:cubicBezTo>
                  <a:pt x="1835322" y="819665"/>
                  <a:pt x="1792261" y="701623"/>
                  <a:pt x="1841500" y="800100"/>
                </a:cubicBezTo>
                <a:cubicBezTo>
                  <a:pt x="1847487" y="812074"/>
                  <a:pt x="1849967" y="825500"/>
                  <a:pt x="1854200" y="838200"/>
                </a:cubicBezTo>
                <a:cubicBezTo>
                  <a:pt x="1837151" y="1025738"/>
                  <a:pt x="1835396" y="968158"/>
                  <a:pt x="1854200" y="1193800"/>
                </a:cubicBezTo>
                <a:cubicBezTo>
                  <a:pt x="1862450" y="1292794"/>
                  <a:pt x="1861627" y="1264406"/>
                  <a:pt x="1892300" y="1346200"/>
                </a:cubicBezTo>
                <a:cubicBezTo>
                  <a:pt x="1897000" y="1358735"/>
                  <a:pt x="1899013" y="1372326"/>
                  <a:pt x="1905000" y="1384300"/>
                </a:cubicBezTo>
                <a:cubicBezTo>
                  <a:pt x="1911826" y="1397952"/>
                  <a:pt x="1921933" y="1409700"/>
                  <a:pt x="1930400" y="1422400"/>
                </a:cubicBezTo>
                <a:cubicBezTo>
                  <a:pt x="1921933" y="1468967"/>
                  <a:pt x="1914917" y="1515821"/>
                  <a:pt x="1905000" y="1562100"/>
                </a:cubicBezTo>
                <a:cubicBezTo>
                  <a:pt x="1902195" y="1575190"/>
                  <a:pt x="1898801" y="1588498"/>
                  <a:pt x="1892300" y="1600200"/>
                </a:cubicBezTo>
                <a:cubicBezTo>
                  <a:pt x="1877475" y="1626885"/>
                  <a:pt x="1851153" y="1647440"/>
                  <a:pt x="1841500" y="1676400"/>
                </a:cubicBezTo>
                <a:cubicBezTo>
                  <a:pt x="1823120" y="1731539"/>
                  <a:pt x="1838266" y="1705034"/>
                  <a:pt x="1790700" y="1752600"/>
                </a:cubicBezTo>
                <a:cubicBezTo>
                  <a:pt x="1786467" y="1765300"/>
                  <a:pt x="1787466" y="1781234"/>
                  <a:pt x="1778000" y="1790700"/>
                </a:cubicBezTo>
                <a:cubicBezTo>
                  <a:pt x="1768534" y="1800166"/>
                  <a:pt x="1747681" y="1792507"/>
                  <a:pt x="1739900" y="1803400"/>
                </a:cubicBezTo>
                <a:cubicBezTo>
                  <a:pt x="1724338" y="1825187"/>
                  <a:pt x="1722967" y="1854200"/>
                  <a:pt x="1714500" y="1879600"/>
                </a:cubicBezTo>
                <a:lnTo>
                  <a:pt x="1701800" y="1917700"/>
                </a:lnTo>
                <a:cubicBezTo>
                  <a:pt x="1691471" y="1948688"/>
                  <a:pt x="1688319" y="1969281"/>
                  <a:pt x="1663700" y="1993900"/>
                </a:cubicBezTo>
                <a:cubicBezTo>
                  <a:pt x="1652907" y="2004693"/>
                  <a:pt x="1638300" y="2010833"/>
                  <a:pt x="1625600" y="2019300"/>
                </a:cubicBezTo>
                <a:cubicBezTo>
                  <a:pt x="1598357" y="2101029"/>
                  <a:pt x="1634258" y="2012259"/>
                  <a:pt x="1574800" y="2095500"/>
                </a:cubicBezTo>
                <a:cubicBezTo>
                  <a:pt x="1563796" y="2110906"/>
                  <a:pt x="1564806" y="2135296"/>
                  <a:pt x="1549400" y="2146300"/>
                </a:cubicBezTo>
                <a:cubicBezTo>
                  <a:pt x="1531835" y="2158847"/>
                  <a:pt x="1506725" y="2153320"/>
                  <a:pt x="1485900" y="2159000"/>
                </a:cubicBezTo>
                <a:cubicBezTo>
                  <a:pt x="1460069" y="2166045"/>
                  <a:pt x="1409700" y="2184400"/>
                  <a:pt x="1409700" y="2184400"/>
                </a:cubicBezTo>
                <a:cubicBezTo>
                  <a:pt x="1401233" y="2197100"/>
                  <a:pt x="1396219" y="2212965"/>
                  <a:pt x="1384300" y="2222500"/>
                </a:cubicBezTo>
                <a:cubicBezTo>
                  <a:pt x="1373847" y="2230863"/>
                  <a:pt x="1355666" y="2225734"/>
                  <a:pt x="1346200" y="2235200"/>
                </a:cubicBezTo>
                <a:cubicBezTo>
                  <a:pt x="1255370" y="2326030"/>
                  <a:pt x="1368819" y="2248201"/>
                  <a:pt x="1308100" y="2324100"/>
                </a:cubicBezTo>
                <a:cubicBezTo>
                  <a:pt x="1298565" y="2336019"/>
                  <a:pt x="1282700" y="2341033"/>
                  <a:pt x="1270000" y="2349500"/>
                </a:cubicBezTo>
                <a:cubicBezTo>
                  <a:pt x="1261533" y="2362200"/>
                  <a:pt x="1250613" y="2373571"/>
                  <a:pt x="1244600" y="2387600"/>
                </a:cubicBezTo>
                <a:cubicBezTo>
                  <a:pt x="1237724" y="2403643"/>
                  <a:pt x="1241582" y="2423877"/>
                  <a:pt x="1231900" y="2438400"/>
                </a:cubicBezTo>
                <a:cubicBezTo>
                  <a:pt x="1223433" y="2451100"/>
                  <a:pt x="1206500" y="2455333"/>
                  <a:pt x="1193800" y="2463800"/>
                </a:cubicBezTo>
                <a:cubicBezTo>
                  <a:pt x="1185333" y="2476500"/>
                  <a:pt x="1183619" y="2500729"/>
                  <a:pt x="1168400" y="2501900"/>
                </a:cubicBezTo>
                <a:cubicBezTo>
                  <a:pt x="1154003" y="2503007"/>
                  <a:pt x="1022074" y="2477052"/>
                  <a:pt x="977900" y="2463800"/>
                </a:cubicBezTo>
                <a:cubicBezTo>
                  <a:pt x="952255" y="2456107"/>
                  <a:pt x="901700" y="2438400"/>
                  <a:pt x="901700" y="2438400"/>
                </a:cubicBezTo>
                <a:cubicBezTo>
                  <a:pt x="897467" y="2425700"/>
                  <a:pt x="896426" y="2411439"/>
                  <a:pt x="889000" y="2400300"/>
                </a:cubicBezTo>
                <a:cubicBezTo>
                  <a:pt x="853807" y="2347511"/>
                  <a:pt x="838342" y="2360107"/>
                  <a:pt x="774700" y="2349500"/>
                </a:cubicBezTo>
                <a:cubicBezTo>
                  <a:pt x="749300" y="2332567"/>
                  <a:pt x="715433" y="2324100"/>
                  <a:pt x="698500" y="2298700"/>
                </a:cubicBezTo>
                <a:cubicBezTo>
                  <a:pt x="665674" y="2249461"/>
                  <a:pt x="687580" y="2265427"/>
                  <a:pt x="635000" y="2247900"/>
                </a:cubicBezTo>
                <a:cubicBezTo>
                  <a:pt x="626533" y="2230967"/>
                  <a:pt x="625654" y="2207134"/>
                  <a:pt x="609600" y="2197100"/>
                </a:cubicBezTo>
                <a:cubicBezTo>
                  <a:pt x="587764" y="2183452"/>
                  <a:pt x="559150" y="2184400"/>
                  <a:pt x="533400" y="2184400"/>
                </a:cubicBezTo>
                <a:cubicBezTo>
                  <a:pt x="473940" y="2184400"/>
                  <a:pt x="434503" y="2196424"/>
                  <a:pt x="381000" y="2209800"/>
                </a:cubicBezTo>
                <a:cubicBezTo>
                  <a:pt x="368300" y="2222500"/>
                  <a:pt x="353927" y="2233723"/>
                  <a:pt x="342900" y="2247900"/>
                </a:cubicBezTo>
                <a:cubicBezTo>
                  <a:pt x="324158" y="2271997"/>
                  <a:pt x="321060" y="2314447"/>
                  <a:pt x="292100" y="2324100"/>
                </a:cubicBezTo>
                <a:lnTo>
                  <a:pt x="254000" y="2336800"/>
                </a:lnTo>
                <a:cubicBezTo>
                  <a:pt x="245533" y="2349500"/>
                  <a:pt x="241543" y="2366810"/>
                  <a:pt x="228600" y="2374900"/>
                </a:cubicBezTo>
                <a:cubicBezTo>
                  <a:pt x="205896" y="2389090"/>
                  <a:pt x="174677" y="2385448"/>
                  <a:pt x="152400" y="2400300"/>
                </a:cubicBezTo>
                <a:lnTo>
                  <a:pt x="114300" y="2425700"/>
                </a:lnTo>
                <a:cubicBezTo>
                  <a:pt x="83825" y="2471412"/>
                  <a:pt x="101318" y="2462066"/>
                  <a:pt x="50800" y="2476500"/>
                </a:cubicBezTo>
                <a:cubicBezTo>
                  <a:pt x="34017" y="2481295"/>
                  <a:pt x="0" y="2489200"/>
                  <a:pt x="0" y="248920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41600" y="2997200"/>
            <a:ext cx="990600" cy="3276600"/>
          </a:xfrm>
          <a:custGeom>
            <a:avLst/>
            <a:gdLst>
              <a:gd name="connsiteX0" fmla="*/ 927100 w 990600"/>
              <a:gd name="connsiteY0" fmla="*/ 0 h 3276600"/>
              <a:gd name="connsiteX1" fmla="*/ 939800 w 990600"/>
              <a:gd name="connsiteY1" fmla="*/ 165100 h 3276600"/>
              <a:gd name="connsiteX2" fmla="*/ 952500 w 990600"/>
              <a:gd name="connsiteY2" fmla="*/ 457200 h 3276600"/>
              <a:gd name="connsiteX3" fmla="*/ 977900 w 990600"/>
              <a:gd name="connsiteY3" fmla="*/ 558800 h 3276600"/>
              <a:gd name="connsiteX4" fmla="*/ 990600 w 990600"/>
              <a:gd name="connsiteY4" fmla="*/ 622300 h 3276600"/>
              <a:gd name="connsiteX5" fmla="*/ 977900 w 990600"/>
              <a:gd name="connsiteY5" fmla="*/ 711200 h 3276600"/>
              <a:gd name="connsiteX6" fmla="*/ 952500 w 990600"/>
              <a:gd name="connsiteY6" fmla="*/ 812800 h 3276600"/>
              <a:gd name="connsiteX7" fmla="*/ 927100 w 990600"/>
              <a:gd name="connsiteY7" fmla="*/ 1295400 h 3276600"/>
              <a:gd name="connsiteX8" fmla="*/ 914400 w 990600"/>
              <a:gd name="connsiteY8" fmla="*/ 1333500 h 3276600"/>
              <a:gd name="connsiteX9" fmla="*/ 914400 w 990600"/>
              <a:gd name="connsiteY9" fmla="*/ 1600200 h 3276600"/>
              <a:gd name="connsiteX10" fmla="*/ 876300 w 990600"/>
              <a:gd name="connsiteY10" fmla="*/ 1689100 h 3276600"/>
              <a:gd name="connsiteX11" fmla="*/ 850900 w 990600"/>
              <a:gd name="connsiteY11" fmla="*/ 1765300 h 3276600"/>
              <a:gd name="connsiteX12" fmla="*/ 838200 w 990600"/>
              <a:gd name="connsiteY12" fmla="*/ 1803400 h 3276600"/>
              <a:gd name="connsiteX13" fmla="*/ 812800 w 990600"/>
              <a:gd name="connsiteY13" fmla="*/ 1879600 h 3276600"/>
              <a:gd name="connsiteX14" fmla="*/ 774700 w 990600"/>
              <a:gd name="connsiteY14" fmla="*/ 1955800 h 3276600"/>
              <a:gd name="connsiteX15" fmla="*/ 736600 w 990600"/>
              <a:gd name="connsiteY15" fmla="*/ 1981200 h 3276600"/>
              <a:gd name="connsiteX16" fmla="*/ 723900 w 990600"/>
              <a:gd name="connsiteY16" fmla="*/ 2019300 h 3276600"/>
              <a:gd name="connsiteX17" fmla="*/ 711200 w 990600"/>
              <a:gd name="connsiteY17" fmla="*/ 2070100 h 3276600"/>
              <a:gd name="connsiteX18" fmla="*/ 660400 w 990600"/>
              <a:gd name="connsiteY18" fmla="*/ 2146300 h 3276600"/>
              <a:gd name="connsiteX19" fmla="*/ 609600 w 990600"/>
              <a:gd name="connsiteY19" fmla="*/ 2209800 h 3276600"/>
              <a:gd name="connsiteX20" fmla="*/ 546100 w 990600"/>
              <a:gd name="connsiteY20" fmla="*/ 2324100 h 3276600"/>
              <a:gd name="connsiteX21" fmla="*/ 508000 w 990600"/>
              <a:gd name="connsiteY21" fmla="*/ 2349500 h 3276600"/>
              <a:gd name="connsiteX22" fmla="*/ 482600 w 990600"/>
              <a:gd name="connsiteY22" fmla="*/ 2387600 h 3276600"/>
              <a:gd name="connsiteX23" fmla="*/ 444500 w 990600"/>
              <a:gd name="connsiteY23" fmla="*/ 2413000 h 3276600"/>
              <a:gd name="connsiteX24" fmla="*/ 431800 w 990600"/>
              <a:gd name="connsiteY24" fmla="*/ 2451100 h 3276600"/>
              <a:gd name="connsiteX25" fmla="*/ 355600 w 990600"/>
              <a:gd name="connsiteY25" fmla="*/ 2501900 h 3276600"/>
              <a:gd name="connsiteX26" fmla="*/ 254000 w 990600"/>
              <a:gd name="connsiteY26" fmla="*/ 2565400 h 3276600"/>
              <a:gd name="connsiteX27" fmla="*/ 215900 w 990600"/>
              <a:gd name="connsiteY27" fmla="*/ 2578100 h 3276600"/>
              <a:gd name="connsiteX28" fmla="*/ 139700 w 990600"/>
              <a:gd name="connsiteY28" fmla="*/ 2641600 h 3276600"/>
              <a:gd name="connsiteX29" fmla="*/ 88900 w 990600"/>
              <a:gd name="connsiteY29" fmla="*/ 2692400 h 3276600"/>
              <a:gd name="connsiteX30" fmla="*/ 114300 w 990600"/>
              <a:gd name="connsiteY30" fmla="*/ 2806700 h 3276600"/>
              <a:gd name="connsiteX31" fmla="*/ 127000 w 990600"/>
              <a:gd name="connsiteY31" fmla="*/ 2857500 h 3276600"/>
              <a:gd name="connsiteX32" fmla="*/ 139700 w 990600"/>
              <a:gd name="connsiteY32" fmla="*/ 2959100 h 3276600"/>
              <a:gd name="connsiteX33" fmla="*/ 114300 w 990600"/>
              <a:gd name="connsiteY33" fmla="*/ 3175000 h 3276600"/>
              <a:gd name="connsiteX34" fmla="*/ 88900 w 990600"/>
              <a:gd name="connsiteY34" fmla="*/ 3213100 h 3276600"/>
              <a:gd name="connsiteX35" fmla="*/ 50800 w 990600"/>
              <a:gd name="connsiteY35" fmla="*/ 3225800 h 3276600"/>
              <a:gd name="connsiteX36" fmla="*/ 0 w 990600"/>
              <a:gd name="connsiteY36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90600" h="3276600">
                <a:moveTo>
                  <a:pt x="927100" y="0"/>
                </a:moveTo>
                <a:cubicBezTo>
                  <a:pt x="931333" y="55033"/>
                  <a:pt x="936738" y="109989"/>
                  <a:pt x="939800" y="165100"/>
                </a:cubicBezTo>
                <a:cubicBezTo>
                  <a:pt x="945206" y="262409"/>
                  <a:pt x="943112" y="360195"/>
                  <a:pt x="952500" y="457200"/>
                </a:cubicBezTo>
                <a:cubicBezTo>
                  <a:pt x="955863" y="491947"/>
                  <a:pt x="970050" y="524785"/>
                  <a:pt x="977900" y="558800"/>
                </a:cubicBezTo>
                <a:cubicBezTo>
                  <a:pt x="982754" y="579833"/>
                  <a:pt x="986367" y="601133"/>
                  <a:pt x="990600" y="622300"/>
                </a:cubicBezTo>
                <a:cubicBezTo>
                  <a:pt x="986367" y="651933"/>
                  <a:pt x="983771" y="681847"/>
                  <a:pt x="977900" y="711200"/>
                </a:cubicBezTo>
                <a:cubicBezTo>
                  <a:pt x="971054" y="745431"/>
                  <a:pt x="955111" y="777989"/>
                  <a:pt x="952500" y="812800"/>
                </a:cubicBezTo>
                <a:cubicBezTo>
                  <a:pt x="941724" y="956483"/>
                  <a:pt x="961563" y="1140316"/>
                  <a:pt x="927100" y="1295400"/>
                </a:cubicBezTo>
                <a:cubicBezTo>
                  <a:pt x="924196" y="1308468"/>
                  <a:pt x="918633" y="1320800"/>
                  <a:pt x="914400" y="1333500"/>
                </a:cubicBezTo>
                <a:cubicBezTo>
                  <a:pt x="938407" y="1453534"/>
                  <a:pt x="934743" y="1406940"/>
                  <a:pt x="914400" y="1600200"/>
                </a:cubicBezTo>
                <a:cubicBezTo>
                  <a:pt x="911480" y="1627940"/>
                  <a:pt x="885389" y="1666377"/>
                  <a:pt x="876300" y="1689100"/>
                </a:cubicBezTo>
                <a:cubicBezTo>
                  <a:pt x="866356" y="1713959"/>
                  <a:pt x="859367" y="1739900"/>
                  <a:pt x="850900" y="1765300"/>
                </a:cubicBezTo>
                <a:lnTo>
                  <a:pt x="838200" y="1803400"/>
                </a:lnTo>
                <a:lnTo>
                  <a:pt x="812800" y="1879600"/>
                </a:lnTo>
                <a:cubicBezTo>
                  <a:pt x="802471" y="1910588"/>
                  <a:pt x="799319" y="1931181"/>
                  <a:pt x="774700" y="1955800"/>
                </a:cubicBezTo>
                <a:cubicBezTo>
                  <a:pt x="763907" y="1966593"/>
                  <a:pt x="749300" y="1972733"/>
                  <a:pt x="736600" y="1981200"/>
                </a:cubicBezTo>
                <a:cubicBezTo>
                  <a:pt x="732367" y="1993900"/>
                  <a:pt x="727578" y="2006428"/>
                  <a:pt x="723900" y="2019300"/>
                </a:cubicBezTo>
                <a:cubicBezTo>
                  <a:pt x="719105" y="2036083"/>
                  <a:pt x="719006" y="2054488"/>
                  <a:pt x="711200" y="2070100"/>
                </a:cubicBezTo>
                <a:cubicBezTo>
                  <a:pt x="697548" y="2097404"/>
                  <a:pt x="670053" y="2117340"/>
                  <a:pt x="660400" y="2146300"/>
                </a:cubicBezTo>
                <a:cubicBezTo>
                  <a:pt x="642873" y="2198880"/>
                  <a:pt x="658839" y="2176974"/>
                  <a:pt x="609600" y="2209800"/>
                </a:cubicBezTo>
                <a:cubicBezTo>
                  <a:pt x="596366" y="2249503"/>
                  <a:pt x="583531" y="2299146"/>
                  <a:pt x="546100" y="2324100"/>
                </a:cubicBezTo>
                <a:lnTo>
                  <a:pt x="508000" y="2349500"/>
                </a:lnTo>
                <a:cubicBezTo>
                  <a:pt x="499533" y="2362200"/>
                  <a:pt x="493393" y="2376807"/>
                  <a:pt x="482600" y="2387600"/>
                </a:cubicBezTo>
                <a:cubicBezTo>
                  <a:pt x="471807" y="2398393"/>
                  <a:pt x="454035" y="2401081"/>
                  <a:pt x="444500" y="2413000"/>
                </a:cubicBezTo>
                <a:cubicBezTo>
                  <a:pt x="436137" y="2423453"/>
                  <a:pt x="441266" y="2441634"/>
                  <a:pt x="431800" y="2451100"/>
                </a:cubicBezTo>
                <a:cubicBezTo>
                  <a:pt x="410214" y="2472686"/>
                  <a:pt x="355600" y="2501900"/>
                  <a:pt x="355600" y="2501900"/>
                </a:cubicBezTo>
                <a:cubicBezTo>
                  <a:pt x="315348" y="2562277"/>
                  <a:pt x="344680" y="2535173"/>
                  <a:pt x="254000" y="2565400"/>
                </a:cubicBezTo>
                <a:lnTo>
                  <a:pt x="215900" y="2578100"/>
                </a:lnTo>
                <a:cubicBezTo>
                  <a:pt x="128035" y="2709897"/>
                  <a:pt x="268604" y="2512696"/>
                  <a:pt x="139700" y="2641600"/>
                </a:cubicBezTo>
                <a:cubicBezTo>
                  <a:pt x="71967" y="2709333"/>
                  <a:pt x="190500" y="2658533"/>
                  <a:pt x="88900" y="2692400"/>
                </a:cubicBezTo>
                <a:cubicBezTo>
                  <a:pt x="119873" y="2816290"/>
                  <a:pt x="82054" y="2661592"/>
                  <a:pt x="114300" y="2806700"/>
                </a:cubicBezTo>
                <a:cubicBezTo>
                  <a:pt x="118086" y="2823739"/>
                  <a:pt x="124131" y="2840283"/>
                  <a:pt x="127000" y="2857500"/>
                </a:cubicBezTo>
                <a:cubicBezTo>
                  <a:pt x="132611" y="2891166"/>
                  <a:pt x="135467" y="2925233"/>
                  <a:pt x="139700" y="2959100"/>
                </a:cubicBezTo>
                <a:cubicBezTo>
                  <a:pt x="137693" y="2987194"/>
                  <a:pt x="143165" y="3117269"/>
                  <a:pt x="114300" y="3175000"/>
                </a:cubicBezTo>
                <a:cubicBezTo>
                  <a:pt x="107474" y="3188652"/>
                  <a:pt x="100819" y="3203565"/>
                  <a:pt x="88900" y="3213100"/>
                </a:cubicBezTo>
                <a:cubicBezTo>
                  <a:pt x="78447" y="3221463"/>
                  <a:pt x="63500" y="3221567"/>
                  <a:pt x="50800" y="3225800"/>
                </a:cubicBezTo>
                <a:cubicBezTo>
                  <a:pt x="20149" y="3271776"/>
                  <a:pt x="39052" y="3257074"/>
                  <a:pt x="0" y="327660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86000" y="4327723"/>
            <a:ext cx="107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Inferior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Turbinate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8835" y="5307374"/>
            <a:ext cx="107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Septum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02500" y="4373890"/>
            <a:ext cx="107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Inferior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Turbinate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40095" y="5460740"/>
            <a:ext cx="107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Septum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08982" y="3556000"/>
            <a:ext cx="10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Polyps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498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– Anterior </a:t>
            </a:r>
            <a:r>
              <a:rPr lang="en-US" dirty="0" err="1" smtClean="0"/>
              <a:t>Rhinoscopy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7728" y="2174875"/>
            <a:ext cx="5189857" cy="576262"/>
          </a:xfrm>
        </p:spPr>
        <p:txBody>
          <a:bodyPr/>
          <a:lstStyle/>
          <a:p>
            <a:r>
              <a:rPr lang="en-US" dirty="0" smtClean="0"/>
              <a:t>Anterior </a:t>
            </a:r>
            <a:r>
              <a:rPr lang="en-US" dirty="0" err="1" smtClean="0"/>
              <a:t>Rhinoscopy</a:t>
            </a:r>
            <a:r>
              <a:rPr lang="en-US" dirty="0" smtClean="0"/>
              <a:t> – </a:t>
            </a:r>
            <a:r>
              <a:rPr lang="en-US" i="1" dirty="0" smtClean="0"/>
              <a:t>Granular Mucosa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31900" y="2751137"/>
            <a:ext cx="4067987" cy="395446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Anterior </a:t>
            </a:r>
            <a:r>
              <a:rPr lang="en-US" dirty="0" err="1" smtClean="0"/>
              <a:t>Rhinoscopy</a:t>
            </a:r>
            <a:r>
              <a:rPr lang="en-US" dirty="0" smtClean="0"/>
              <a:t> – </a:t>
            </a:r>
            <a:r>
              <a:rPr lang="en-US" i="1" dirty="0" smtClean="0"/>
              <a:t>Dry Mucosa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96394" y="2840037"/>
            <a:ext cx="4976623" cy="3865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– Anterior </a:t>
            </a:r>
            <a:r>
              <a:rPr lang="en-US" dirty="0" err="1" smtClean="0"/>
              <a:t>Rhinoscopy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2178050"/>
            <a:ext cx="4455772" cy="576262"/>
          </a:xfrm>
        </p:spPr>
        <p:txBody>
          <a:bodyPr/>
          <a:lstStyle/>
          <a:p>
            <a:r>
              <a:rPr lang="en-US" sz="1400" dirty="0" smtClean="0"/>
              <a:t>Anterior </a:t>
            </a:r>
            <a:r>
              <a:rPr lang="en-US" sz="1400" dirty="0" err="1" smtClean="0"/>
              <a:t>Rhinoscopy</a:t>
            </a:r>
            <a:r>
              <a:rPr lang="en-US" sz="1400" dirty="0" smtClean="0"/>
              <a:t> – Normal Middle Meatus</a:t>
            </a:r>
            <a:endParaRPr lang="en-US" sz="1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152900" y="2197100"/>
            <a:ext cx="4006850" cy="576262"/>
          </a:xfrm>
        </p:spPr>
        <p:txBody>
          <a:bodyPr/>
          <a:lstStyle/>
          <a:p>
            <a:r>
              <a:rPr lang="en-US" sz="1400" dirty="0" smtClean="0"/>
              <a:t>Anterior </a:t>
            </a:r>
            <a:r>
              <a:rPr lang="en-US" sz="1400" dirty="0" err="1" smtClean="0"/>
              <a:t>Rhinoscopy</a:t>
            </a:r>
            <a:r>
              <a:rPr lang="en-US" sz="1400" dirty="0" smtClean="0"/>
              <a:t> – Allergic Mucin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2751136"/>
            <a:ext cx="4006850" cy="3019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2751136"/>
            <a:ext cx="4013200" cy="30238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099" y="2751135"/>
            <a:ext cx="4006851" cy="3019116"/>
          </a:xfrm>
          <a:prstGeom prst="rect">
            <a:avLst/>
          </a:prstGeom>
        </p:spPr>
      </p:pic>
      <p:sp>
        <p:nvSpPr>
          <p:cNvPr id="13" name="Text Placeholder 6"/>
          <p:cNvSpPr txBox="1">
            <a:spLocks/>
          </p:cNvSpPr>
          <p:nvPr/>
        </p:nvSpPr>
        <p:spPr>
          <a:xfrm>
            <a:off x="8153400" y="2181531"/>
            <a:ext cx="4006850" cy="57626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Anterior </a:t>
            </a:r>
            <a:r>
              <a:rPr lang="en-US" sz="1400" dirty="0" err="1" smtClean="0"/>
              <a:t>Rhinoscopy</a:t>
            </a:r>
            <a:r>
              <a:rPr lang="en-US" sz="1400" dirty="0" smtClean="0"/>
              <a:t> – Purulent Discharge</a:t>
            </a:r>
            <a:endParaRPr lang="en-US" sz="1400" dirty="0"/>
          </a:p>
        </p:txBody>
      </p:sp>
      <p:sp>
        <p:nvSpPr>
          <p:cNvPr id="14" name="Freeform 13"/>
          <p:cNvSpPr/>
          <p:nvPr/>
        </p:nvSpPr>
        <p:spPr>
          <a:xfrm>
            <a:off x="1879601" y="2801799"/>
            <a:ext cx="902303" cy="2603500"/>
          </a:xfrm>
          <a:custGeom>
            <a:avLst/>
            <a:gdLst>
              <a:gd name="connsiteX0" fmla="*/ 838803 w 902303"/>
              <a:gd name="connsiteY0" fmla="*/ 25400 h 2603500"/>
              <a:gd name="connsiteX1" fmla="*/ 838803 w 902303"/>
              <a:gd name="connsiteY1" fmla="*/ 25400 h 2603500"/>
              <a:gd name="connsiteX2" fmla="*/ 826103 w 902303"/>
              <a:gd name="connsiteY2" fmla="*/ 165100 h 2603500"/>
              <a:gd name="connsiteX3" fmla="*/ 800703 w 902303"/>
              <a:gd name="connsiteY3" fmla="*/ 254000 h 2603500"/>
              <a:gd name="connsiteX4" fmla="*/ 788003 w 902303"/>
              <a:gd name="connsiteY4" fmla="*/ 355600 h 2603500"/>
              <a:gd name="connsiteX5" fmla="*/ 775303 w 902303"/>
              <a:gd name="connsiteY5" fmla="*/ 393700 h 2603500"/>
              <a:gd name="connsiteX6" fmla="*/ 788003 w 902303"/>
              <a:gd name="connsiteY6" fmla="*/ 571500 h 2603500"/>
              <a:gd name="connsiteX7" fmla="*/ 813403 w 902303"/>
              <a:gd name="connsiteY7" fmla="*/ 622300 h 2603500"/>
              <a:gd name="connsiteX8" fmla="*/ 826103 w 902303"/>
              <a:gd name="connsiteY8" fmla="*/ 660400 h 2603500"/>
              <a:gd name="connsiteX9" fmla="*/ 864203 w 902303"/>
              <a:gd name="connsiteY9" fmla="*/ 736600 h 2603500"/>
              <a:gd name="connsiteX10" fmla="*/ 902303 w 902303"/>
              <a:gd name="connsiteY10" fmla="*/ 1041400 h 2603500"/>
              <a:gd name="connsiteX11" fmla="*/ 876903 w 902303"/>
              <a:gd name="connsiteY11" fmla="*/ 1638300 h 2603500"/>
              <a:gd name="connsiteX12" fmla="*/ 864203 w 902303"/>
              <a:gd name="connsiteY12" fmla="*/ 1676400 h 2603500"/>
              <a:gd name="connsiteX13" fmla="*/ 838803 w 902303"/>
              <a:gd name="connsiteY13" fmla="*/ 1727200 h 2603500"/>
              <a:gd name="connsiteX14" fmla="*/ 800703 w 902303"/>
              <a:gd name="connsiteY14" fmla="*/ 1803400 h 2603500"/>
              <a:gd name="connsiteX15" fmla="*/ 813403 w 902303"/>
              <a:gd name="connsiteY15" fmla="*/ 2298700 h 2603500"/>
              <a:gd name="connsiteX16" fmla="*/ 775303 w 902303"/>
              <a:gd name="connsiteY16" fmla="*/ 2311400 h 2603500"/>
              <a:gd name="connsiteX17" fmla="*/ 737203 w 902303"/>
              <a:gd name="connsiteY17" fmla="*/ 2451100 h 2603500"/>
              <a:gd name="connsiteX18" fmla="*/ 724503 w 902303"/>
              <a:gd name="connsiteY18" fmla="*/ 2501900 h 2603500"/>
              <a:gd name="connsiteX19" fmla="*/ 648303 w 902303"/>
              <a:gd name="connsiteY19" fmla="*/ 2514600 h 2603500"/>
              <a:gd name="connsiteX20" fmla="*/ 597503 w 902303"/>
              <a:gd name="connsiteY20" fmla="*/ 2527300 h 2603500"/>
              <a:gd name="connsiteX21" fmla="*/ 584803 w 902303"/>
              <a:gd name="connsiteY21" fmla="*/ 2565400 h 2603500"/>
              <a:gd name="connsiteX22" fmla="*/ 368903 w 902303"/>
              <a:gd name="connsiteY22" fmla="*/ 2603500 h 2603500"/>
              <a:gd name="connsiteX23" fmla="*/ 318103 w 902303"/>
              <a:gd name="connsiteY23" fmla="*/ 2527300 h 2603500"/>
              <a:gd name="connsiteX24" fmla="*/ 267303 w 902303"/>
              <a:gd name="connsiteY24" fmla="*/ 2451100 h 2603500"/>
              <a:gd name="connsiteX25" fmla="*/ 241903 w 902303"/>
              <a:gd name="connsiteY25" fmla="*/ 2400300 h 2603500"/>
              <a:gd name="connsiteX26" fmla="*/ 229203 w 902303"/>
              <a:gd name="connsiteY26" fmla="*/ 2336800 h 2603500"/>
              <a:gd name="connsiteX27" fmla="*/ 191103 w 902303"/>
              <a:gd name="connsiteY27" fmla="*/ 2311400 h 2603500"/>
              <a:gd name="connsiteX28" fmla="*/ 178403 w 902303"/>
              <a:gd name="connsiteY28" fmla="*/ 2209800 h 2603500"/>
              <a:gd name="connsiteX29" fmla="*/ 153003 w 902303"/>
              <a:gd name="connsiteY29" fmla="*/ 2146300 h 2603500"/>
              <a:gd name="connsiteX30" fmla="*/ 114903 w 902303"/>
              <a:gd name="connsiteY30" fmla="*/ 2070100 h 2603500"/>
              <a:gd name="connsiteX31" fmla="*/ 102203 w 902303"/>
              <a:gd name="connsiteY31" fmla="*/ 2019300 h 2603500"/>
              <a:gd name="connsiteX32" fmla="*/ 76803 w 902303"/>
              <a:gd name="connsiteY32" fmla="*/ 1955800 h 2603500"/>
              <a:gd name="connsiteX33" fmla="*/ 38703 w 902303"/>
              <a:gd name="connsiteY33" fmla="*/ 1866900 h 2603500"/>
              <a:gd name="connsiteX34" fmla="*/ 51403 w 902303"/>
              <a:gd name="connsiteY34" fmla="*/ 1460500 h 2603500"/>
              <a:gd name="connsiteX35" fmla="*/ 38703 w 902303"/>
              <a:gd name="connsiteY35" fmla="*/ 1422400 h 2603500"/>
              <a:gd name="connsiteX36" fmla="*/ 26003 w 902303"/>
              <a:gd name="connsiteY36" fmla="*/ 1308100 h 2603500"/>
              <a:gd name="connsiteX37" fmla="*/ 603 w 902303"/>
              <a:gd name="connsiteY37" fmla="*/ 1181100 h 2603500"/>
              <a:gd name="connsiteX38" fmla="*/ 13303 w 902303"/>
              <a:gd name="connsiteY38" fmla="*/ 889000 h 2603500"/>
              <a:gd name="connsiteX39" fmla="*/ 51403 w 902303"/>
              <a:gd name="connsiteY39" fmla="*/ 762000 h 2603500"/>
              <a:gd name="connsiteX40" fmla="*/ 64103 w 902303"/>
              <a:gd name="connsiteY40" fmla="*/ 723900 h 2603500"/>
              <a:gd name="connsiteX41" fmla="*/ 76803 w 902303"/>
              <a:gd name="connsiteY41" fmla="*/ 685800 h 2603500"/>
              <a:gd name="connsiteX42" fmla="*/ 114903 w 902303"/>
              <a:gd name="connsiteY42" fmla="*/ 406400 h 2603500"/>
              <a:gd name="connsiteX43" fmla="*/ 140303 w 902303"/>
              <a:gd name="connsiteY43" fmla="*/ 368300 h 2603500"/>
              <a:gd name="connsiteX44" fmla="*/ 178403 w 902303"/>
              <a:gd name="connsiteY44" fmla="*/ 342900 h 2603500"/>
              <a:gd name="connsiteX45" fmla="*/ 203803 w 902303"/>
              <a:gd name="connsiteY45" fmla="*/ 304800 h 2603500"/>
              <a:gd name="connsiteX46" fmla="*/ 229203 w 902303"/>
              <a:gd name="connsiteY46" fmla="*/ 254000 h 2603500"/>
              <a:gd name="connsiteX47" fmla="*/ 267303 w 902303"/>
              <a:gd name="connsiteY47" fmla="*/ 215900 h 2603500"/>
              <a:gd name="connsiteX48" fmla="*/ 330803 w 902303"/>
              <a:gd name="connsiteY48" fmla="*/ 152400 h 2603500"/>
              <a:gd name="connsiteX49" fmla="*/ 368903 w 902303"/>
              <a:gd name="connsiteY49" fmla="*/ 63500 h 2603500"/>
              <a:gd name="connsiteX50" fmla="*/ 368903 w 902303"/>
              <a:gd name="connsiteY50" fmla="*/ 0 h 2603500"/>
              <a:gd name="connsiteX51" fmla="*/ 838803 w 902303"/>
              <a:gd name="connsiteY51" fmla="*/ 25400 h 260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02303" h="2603500">
                <a:moveTo>
                  <a:pt x="838803" y="25400"/>
                </a:moveTo>
                <a:lnTo>
                  <a:pt x="838803" y="25400"/>
                </a:lnTo>
                <a:cubicBezTo>
                  <a:pt x="834570" y="71967"/>
                  <a:pt x="832283" y="118751"/>
                  <a:pt x="826103" y="165100"/>
                </a:cubicBezTo>
                <a:cubicBezTo>
                  <a:pt x="822559" y="191678"/>
                  <a:pt x="809410" y="227879"/>
                  <a:pt x="800703" y="254000"/>
                </a:cubicBezTo>
                <a:cubicBezTo>
                  <a:pt x="796470" y="287867"/>
                  <a:pt x="794108" y="322020"/>
                  <a:pt x="788003" y="355600"/>
                </a:cubicBezTo>
                <a:cubicBezTo>
                  <a:pt x="785608" y="368771"/>
                  <a:pt x="775303" y="380313"/>
                  <a:pt x="775303" y="393700"/>
                </a:cubicBezTo>
                <a:cubicBezTo>
                  <a:pt x="775303" y="453118"/>
                  <a:pt x="778235" y="512891"/>
                  <a:pt x="788003" y="571500"/>
                </a:cubicBezTo>
                <a:cubicBezTo>
                  <a:pt x="791115" y="590174"/>
                  <a:pt x="805945" y="604899"/>
                  <a:pt x="813403" y="622300"/>
                </a:cubicBezTo>
                <a:cubicBezTo>
                  <a:pt x="818676" y="634605"/>
                  <a:pt x="820116" y="648426"/>
                  <a:pt x="826103" y="660400"/>
                </a:cubicBezTo>
                <a:cubicBezTo>
                  <a:pt x="853504" y="715202"/>
                  <a:pt x="851434" y="679141"/>
                  <a:pt x="864203" y="736600"/>
                </a:cubicBezTo>
                <a:cubicBezTo>
                  <a:pt x="881073" y="812513"/>
                  <a:pt x="899173" y="1013230"/>
                  <a:pt x="902303" y="1041400"/>
                </a:cubicBezTo>
                <a:cubicBezTo>
                  <a:pt x="893836" y="1240367"/>
                  <a:pt x="888830" y="1439511"/>
                  <a:pt x="876903" y="1638300"/>
                </a:cubicBezTo>
                <a:cubicBezTo>
                  <a:pt x="876101" y="1651663"/>
                  <a:pt x="869476" y="1664095"/>
                  <a:pt x="864203" y="1676400"/>
                </a:cubicBezTo>
                <a:cubicBezTo>
                  <a:pt x="856745" y="1693801"/>
                  <a:pt x="846261" y="1709799"/>
                  <a:pt x="838803" y="1727200"/>
                </a:cubicBezTo>
                <a:cubicBezTo>
                  <a:pt x="807255" y="1800812"/>
                  <a:pt x="849516" y="1730181"/>
                  <a:pt x="800703" y="1803400"/>
                </a:cubicBezTo>
                <a:cubicBezTo>
                  <a:pt x="841617" y="2007972"/>
                  <a:pt x="851994" y="2009269"/>
                  <a:pt x="813403" y="2298700"/>
                </a:cubicBezTo>
                <a:cubicBezTo>
                  <a:pt x="811634" y="2311970"/>
                  <a:pt x="788003" y="2307167"/>
                  <a:pt x="775303" y="2311400"/>
                </a:cubicBezTo>
                <a:cubicBezTo>
                  <a:pt x="732348" y="2397310"/>
                  <a:pt x="759171" y="2330278"/>
                  <a:pt x="737203" y="2451100"/>
                </a:cubicBezTo>
                <a:cubicBezTo>
                  <a:pt x="734081" y="2468273"/>
                  <a:pt x="738706" y="2491755"/>
                  <a:pt x="724503" y="2501900"/>
                </a:cubicBezTo>
                <a:cubicBezTo>
                  <a:pt x="703549" y="2516867"/>
                  <a:pt x="673553" y="2509550"/>
                  <a:pt x="648303" y="2514600"/>
                </a:cubicBezTo>
                <a:cubicBezTo>
                  <a:pt x="631187" y="2518023"/>
                  <a:pt x="614436" y="2523067"/>
                  <a:pt x="597503" y="2527300"/>
                </a:cubicBezTo>
                <a:cubicBezTo>
                  <a:pt x="593270" y="2540000"/>
                  <a:pt x="597503" y="2561167"/>
                  <a:pt x="584803" y="2565400"/>
                </a:cubicBezTo>
                <a:cubicBezTo>
                  <a:pt x="515474" y="2588510"/>
                  <a:pt x="368903" y="2603500"/>
                  <a:pt x="368903" y="2603500"/>
                </a:cubicBezTo>
                <a:cubicBezTo>
                  <a:pt x="294765" y="2554075"/>
                  <a:pt x="359108" y="2609310"/>
                  <a:pt x="318103" y="2527300"/>
                </a:cubicBezTo>
                <a:cubicBezTo>
                  <a:pt x="304451" y="2499996"/>
                  <a:pt x="280955" y="2478404"/>
                  <a:pt x="267303" y="2451100"/>
                </a:cubicBezTo>
                <a:lnTo>
                  <a:pt x="241903" y="2400300"/>
                </a:lnTo>
                <a:cubicBezTo>
                  <a:pt x="237670" y="2379133"/>
                  <a:pt x="239913" y="2355542"/>
                  <a:pt x="229203" y="2336800"/>
                </a:cubicBezTo>
                <a:cubicBezTo>
                  <a:pt x="221630" y="2323548"/>
                  <a:pt x="196772" y="2325572"/>
                  <a:pt x="191103" y="2311400"/>
                </a:cubicBezTo>
                <a:cubicBezTo>
                  <a:pt x="178427" y="2279711"/>
                  <a:pt x="186078" y="2243056"/>
                  <a:pt x="178403" y="2209800"/>
                </a:cubicBezTo>
                <a:cubicBezTo>
                  <a:pt x="173277" y="2187587"/>
                  <a:pt x="161008" y="2167646"/>
                  <a:pt x="153003" y="2146300"/>
                </a:cubicBezTo>
                <a:cubicBezTo>
                  <a:pt x="130469" y="2086208"/>
                  <a:pt x="153438" y="2127903"/>
                  <a:pt x="114903" y="2070100"/>
                </a:cubicBezTo>
                <a:cubicBezTo>
                  <a:pt x="110670" y="2053167"/>
                  <a:pt x="107723" y="2035859"/>
                  <a:pt x="102203" y="2019300"/>
                </a:cubicBezTo>
                <a:cubicBezTo>
                  <a:pt x="94994" y="1997673"/>
                  <a:pt x="84808" y="1977146"/>
                  <a:pt x="76803" y="1955800"/>
                </a:cubicBezTo>
                <a:cubicBezTo>
                  <a:pt x="48773" y="1881053"/>
                  <a:pt x="83303" y="1956101"/>
                  <a:pt x="38703" y="1866900"/>
                </a:cubicBezTo>
                <a:cubicBezTo>
                  <a:pt x="60691" y="1647018"/>
                  <a:pt x="76252" y="1646868"/>
                  <a:pt x="51403" y="1460500"/>
                </a:cubicBezTo>
                <a:cubicBezTo>
                  <a:pt x="49634" y="1447230"/>
                  <a:pt x="42936" y="1435100"/>
                  <a:pt x="38703" y="1422400"/>
                </a:cubicBezTo>
                <a:cubicBezTo>
                  <a:pt x="34470" y="1384300"/>
                  <a:pt x="31982" y="1345965"/>
                  <a:pt x="26003" y="1308100"/>
                </a:cubicBezTo>
                <a:cubicBezTo>
                  <a:pt x="19270" y="1265457"/>
                  <a:pt x="1911" y="1224252"/>
                  <a:pt x="603" y="1181100"/>
                </a:cubicBezTo>
                <a:cubicBezTo>
                  <a:pt x="-2349" y="1083686"/>
                  <a:pt x="6104" y="986192"/>
                  <a:pt x="13303" y="889000"/>
                </a:cubicBezTo>
                <a:cubicBezTo>
                  <a:pt x="15131" y="864322"/>
                  <a:pt x="47121" y="774846"/>
                  <a:pt x="51403" y="762000"/>
                </a:cubicBezTo>
                <a:lnTo>
                  <a:pt x="64103" y="723900"/>
                </a:lnTo>
                <a:lnTo>
                  <a:pt x="76803" y="685800"/>
                </a:lnTo>
                <a:cubicBezTo>
                  <a:pt x="78885" y="652482"/>
                  <a:pt x="72890" y="469420"/>
                  <a:pt x="114903" y="406400"/>
                </a:cubicBezTo>
                <a:cubicBezTo>
                  <a:pt x="123370" y="393700"/>
                  <a:pt x="129510" y="379093"/>
                  <a:pt x="140303" y="368300"/>
                </a:cubicBezTo>
                <a:cubicBezTo>
                  <a:pt x="151096" y="357507"/>
                  <a:pt x="165703" y="351367"/>
                  <a:pt x="178403" y="342900"/>
                </a:cubicBezTo>
                <a:cubicBezTo>
                  <a:pt x="186870" y="330200"/>
                  <a:pt x="196230" y="318052"/>
                  <a:pt x="203803" y="304800"/>
                </a:cubicBezTo>
                <a:cubicBezTo>
                  <a:pt x="213196" y="288362"/>
                  <a:pt x="218199" y="269406"/>
                  <a:pt x="229203" y="254000"/>
                </a:cubicBezTo>
                <a:cubicBezTo>
                  <a:pt x="239642" y="239385"/>
                  <a:pt x="255805" y="229698"/>
                  <a:pt x="267303" y="215900"/>
                </a:cubicBezTo>
                <a:cubicBezTo>
                  <a:pt x="320220" y="152400"/>
                  <a:pt x="260953" y="198967"/>
                  <a:pt x="330803" y="152400"/>
                </a:cubicBezTo>
                <a:cubicBezTo>
                  <a:pt x="340167" y="133672"/>
                  <a:pt x="365789" y="88416"/>
                  <a:pt x="368903" y="63500"/>
                </a:cubicBezTo>
                <a:cubicBezTo>
                  <a:pt x="371528" y="42497"/>
                  <a:pt x="368903" y="21167"/>
                  <a:pt x="368903" y="0"/>
                </a:cubicBezTo>
                <a:lnTo>
                  <a:pt x="838803" y="254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tint val="80000"/>
                  <a:lumMod val="105000"/>
                </a:schemeClr>
              </a:gs>
              <a:gs pos="100000">
                <a:schemeClr val="accent6">
                  <a:tint val="9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52400" y="2743200"/>
            <a:ext cx="1879600" cy="3022600"/>
          </a:xfrm>
          <a:custGeom>
            <a:avLst/>
            <a:gdLst>
              <a:gd name="connsiteX0" fmla="*/ 1676400 w 1879600"/>
              <a:gd name="connsiteY0" fmla="*/ 0 h 3022600"/>
              <a:gd name="connsiteX1" fmla="*/ 1676400 w 1879600"/>
              <a:gd name="connsiteY1" fmla="*/ 0 h 3022600"/>
              <a:gd name="connsiteX2" fmla="*/ 1587500 w 1879600"/>
              <a:gd name="connsiteY2" fmla="*/ 127000 h 3022600"/>
              <a:gd name="connsiteX3" fmla="*/ 1549400 w 1879600"/>
              <a:gd name="connsiteY3" fmla="*/ 203200 h 3022600"/>
              <a:gd name="connsiteX4" fmla="*/ 1511300 w 1879600"/>
              <a:gd name="connsiteY4" fmla="*/ 215900 h 3022600"/>
              <a:gd name="connsiteX5" fmla="*/ 1485900 w 1879600"/>
              <a:gd name="connsiteY5" fmla="*/ 292100 h 3022600"/>
              <a:gd name="connsiteX6" fmla="*/ 1460500 w 1879600"/>
              <a:gd name="connsiteY6" fmla="*/ 342900 h 3022600"/>
              <a:gd name="connsiteX7" fmla="*/ 1435100 w 1879600"/>
              <a:gd name="connsiteY7" fmla="*/ 419100 h 3022600"/>
              <a:gd name="connsiteX8" fmla="*/ 1397000 w 1879600"/>
              <a:gd name="connsiteY8" fmla="*/ 495300 h 3022600"/>
              <a:gd name="connsiteX9" fmla="*/ 1371600 w 1879600"/>
              <a:gd name="connsiteY9" fmla="*/ 749300 h 3022600"/>
              <a:gd name="connsiteX10" fmla="*/ 1358900 w 1879600"/>
              <a:gd name="connsiteY10" fmla="*/ 787400 h 3022600"/>
              <a:gd name="connsiteX11" fmla="*/ 1333500 w 1879600"/>
              <a:gd name="connsiteY11" fmla="*/ 876300 h 3022600"/>
              <a:gd name="connsiteX12" fmla="*/ 1358900 w 1879600"/>
              <a:gd name="connsiteY12" fmla="*/ 1231900 h 3022600"/>
              <a:gd name="connsiteX13" fmla="*/ 1371600 w 1879600"/>
              <a:gd name="connsiteY13" fmla="*/ 1270000 h 3022600"/>
              <a:gd name="connsiteX14" fmla="*/ 1409700 w 1879600"/>
              <a:gd name="connsiteY14" fmla="*/ 1473200 h 3022600"/>
              <a:gd name="connsiteX15" fmla="*/ 1422400 w 1879600"/>
              <a:gd name="connsiteY15" fmla="*/ 1854200 h 3022600"/>
              <a:gd name="connsiteX16" fmla="*/ 1435100 w 1879600"/>
              <a:gd name="connsiteY16" fmla="*/ 1892300 h 3022600"/>
              <a:gd name="connsiteX17" fmla="*/ 1447800 w 1879600"/>
              <a:gd name="connsiteY17" fmla="*/ 1955800 h 3022600"/>
              <a:gd name="connsiteX18" fmla="*/ 1511300 w 1879600"/>
              <a:gd name="connsiteY18" fmla="*/ 2032000 h 3022600"/>
              <a:gd name="connsiteX19" fmla="*/ 1536700 w 1879600"/>
              <a:gd name="connsiteY19" fmla="*/ 2108200 h 3022600"/>
              <a:gd name="connsiteX20" fmla="*/ 1549400 w 1879600"/>
              <a:gd name="connsiteY20" fmla="*/ 2171700 h 3022600"/>
              <a:gd name="connsiteX21" fmla="*/ 1574800 w 1879600"/>
              <a:gd name="connsiteY21" fmla="*/ 2222500 h 3022600"/>
              <a:gd name="connsiteX22" fmla="*/ 1612900 w 1879600"/>
              <a:gd name="connsiteY22" fmla="*/ 2336800 h 3022600"/>
              <a:gd name="connsiteX23" fmla="*/ 1663700 w 1879600"/>
              <a:gd name="connsiteY23" fmla="*/ 2362200 h 3022600"/>
              <a:gd name="connsiteX24" fmla="*/ 1701800 w 1879600"/>
              <a:gd name="connsiteY24" fmla="*/ 2451100 h 3022600"/>
              <a:gd name="connsiteX25" fmla="*/ 1727200 w 1879600"/>
              <a:gd name="connsiteY25" fmla="*/ 2489200 h 3022600"/>
              <a:gd name="connsiteX26" fmla="*/ 1739900 w 1879600"/>
              <a:gd name="connsiteY26" fmla="*/ 2527300 h 3022600"/>
              <a:gd name="connsiteX27" fmla="*/ 1778000 w 1879600"/>
              <a:gd name="connsiteY27" fmla="*/ 2565400 h 3022600"/>
              <a:gd name="connsiteX28" fmla="*/ 1790700 w 1879600"/>
              <a:gd name="connsiteY28" fmla="*/ 2654300 h 3022600"/>
              <a:gd name="connsiteX29" fmla="*/ 1816100 w 1879600"/>
              <a:gd name="connsiteY29" fmla="*/ 2692400 h 3022600"/>
              <a:gd name="connsiteX30" fmla="*/ 1828800 w 1879600"/>
              <a:gd name="connsiteY30" fmla="*/ 2730500 h 3022600"/>
              <a:gd name="connsiteX31" fmla="*/ 1854200 w 1879600"/>
              <a:gd name="connsiteY31" fmla="*/ 2768600 h 3022600"/>
              <a:gd name="connsiteX32" fmla="*/ 1879600 w 1879600"/>
              <a:gd name="connsiteY32" fmla="*/ 2819400 h 3022600"/>
              <a:gd name="connsiteX33" fmla="*/ 1854200 w 1879600"/>
              <a:gd name="connsiteY33" fmla="*/ 3022600 h 3022600"/>
              <a:gd name="connsiteX34" fmla="*/ 127000 w 1879600"/>
              <a:gd name="connsiteY34" fmla="*/ 2997200 h 3022600"/>
              <a:gd name="connsiteX35" fmla="*/ 12700 w 1879600"/>
              <a:gd name="connsiteY35" fmla="*/ 2806700 h 3022600"/>
              <a:gd name="connsiteX36" fmla="*/ 0 w 1879600"/>
              <a:gd name="connsiteY36" fmla="*/ 431800 h 3022600"/>
              <a:gd name="connsiteX37" fmla="*/ 317500 w 1879600"/>
              <a:gd name="connsiteY37" fmla="*/ 25400 h 3022600"/>
              <a:gd name="connsiteX38" fmla="*/ 1676400 w 1879600"/>
              <a:gd name="connsiteY38" fmla="*/ 0 h 302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79600" h="3022600">
                <a:moveTo>
                  <a:pt x="1676400" y="0"/>
                </a:moveTo>
                <a:lnTo>
                  <a:pt x="1676400" y="0"/>
                </a:lnTo>
                <a:cubicBezTo>
                  <a:pt x="1646767" y="42333"/>
                  <a:pt x="1603841" y="77977"/>
                  <a:pt x="1587500" y="127000"/>
                </a:cubicBezTo>
                <a:cubicBezTo>
                  <a:pt x="1579134" y="152099"/>
                  <a:pt x="1571781" y="185295"/>
                  <a:pt x="1549400" y="203200"/>
                </a:cubicBezTo>
                <a:cubicBezTo>
                  <a:pt x="1538947" y="211563"/>
                  <a:pt x="1524000" y="211667"/>
                  <a:pt x="1511300" y="215900"/>
                </a:cubicBezTo>
                <a:cubicBezTo>
                  <a:pt x="1502833" y="241300"/>
                  <a:pt x="1497874" y="268153"/>
                  <a:pt x="1485900" y="292100"/>
                </a:cubicBezTo>
                <a:cubicBezTo>
                  <a:pt x="1477433" y="309033"/>
                  <a:pt x="1467531" y="325322"/>
                  <a:pt x="1460500" y="342900"/>
                </a:cubicBezTo>
                <a:cubicBezTo>
                  <a:pt x="1450556" y="367759"/>
                  <a:pt x="1449952" y="396823"/>
                  <a:pt x="1435100" y="419100"/>
                </a:cubicBezTo>
                <a:cubicBezTo>
                  <a:pt x="1402274" y="468339"/>
                  <a:pt x="1414527" y="442720"/>
                  <a:pt x="1397000" y="495300"/>
                </a:cubicBezTo>
                <a:cubicBezTo>
                  <a:pt x="1388533" y="579967"/>
                  <a:pt x="1382605" y="664926"/>
                  <a:pt x="1371600" y="749300"/>
                </a:cubicBezTo>
                <a:cubicBezTo>
                  <a:pt x="1369869" y="762575"/>
                  <a:pt x="1362747" y="774578"/>
                  <a:pt x="1358900" y="787400"/>
                </a:cubicBezTo>
                <a:cubicBezTo>
                  <a:pt x="1350044" y="816919"/>
                  <a:pt x="1341967" y="846667"/>
                  <a:pt x="1333500" y="876300"/>
                </a:cubicBezTo>
                <a:cubicBezTo>
                  <a:pt x="1341967" y="994833"/>
                  <a:pt x="1347453" y="1113617"/>
                  <a:pt x="1358900" y="1231900"/>
                </a:cubicBezTo>
                <a:cubicBezTo>
                  <a:pt x="1360189" y="1245225"/>
                  <a:pt x="1368975" y="1256873"/>
                  <a:pt x="1371600" y="1270000"/>
                </a:cubicBezTo>
                <a:cubicBezTo>
                  <a:pt x="1428139" y="1552695"/>
                  <a:pt x="1374928" y="1334113"/>
                  <a:pt x="1409700" y="1473200"/>
                </a:cubicBezTo>
                <a:cubicBezTo>
                  <a:pt x="1413933" y="1600200"/>
                  <a:pt x="1414713" y="1727362"/>
                  <a:pt x="1422400" y="1854200"/>
                </a:cubicBezTo>
                <a:cubicBezTo>
                  <a:pt x="1423210" y="1867562"/>
                  <a:pt x="1431853" y="1879313"/>
                  <a:pt x="1435100" y="1892300"/>
                </a:cubicBezTo>
                <a:cubicBezTo>
                  <a:pt x="1440335" y="1913241"/>
                  <a:pt x="1440221" y="1935589"/>
                  <a:pt x="1447800" y="1955800"/>
                </a:cubicBezTo>
                <a:cubicBezTo>
                  <a:pt x="1458409" y="1984090"/>
                  <a:pt x="1491535" y="2012235"/>
                  <a:pt x="1511300" y="2032000"/>
                </a:cubicBezTo>
                <a:cubicBezTo>
                  <a:pt x="1519767" y="2057400"/>
                  <a:pt x="1531449" y="2081946"/>
                  <a:pt x="1536700" y="2108200"/>
                </a:cubicBezTo>
                <a:cubicBezTo>
                  <a:pt x="1540933" y="2129367"/>
                  <a:pt x="1542574" y="2151222"/>
                  <a:pt x="1549400" y="2171700"/>
                </a:cubicBezTo>
                <a:cubicBezTo>
                  <a:pt x="1555387" y="2189661"/>
                  <a:pt x="1566333" y="2205567"/>
                  <a:pt x="1574800" y="2222500"/>
                </a:cubicBezTo>
                <a:cubicBezTo>
                  <a:pt x="1581371" y="2261925"/>
                  <a:pt x="1578337" y="2307997"/>
                  <a:pt x="1612900" y="2336800"/>
                </a:cubicBezTo>
                <a:cubicBezTo>
                  <a:pt x="1627444" y="2348920"/>
                  <a:pt x="1646767" y="2353733"/>
                  <a:pt x="1663700" y="2362200"/>
                </a:cubicBezTo>
                <a:cubicBezTo>
                  <a:pt x="1727468" y="2457852"/>
                  <a:pt x="1652594" y="2336286"/>
                  <a:pt x="1701800" y="2451100"/>
                </a:cubicBezTo>
                <a:cubicBezTo>
                  <a:pt x="1707813" y="2465129"/>
                  <a:pt x="1720374" y="2475548"/>
                  <a:pt x="1727200" y="2489200"/>
                </a:cubicBezTo>
                <a:cubicBezTo>
                  <a:pt x="1733187" y="2501174"/>
                  <a:pt x="1732474" y="2516161"/>
                  <a:pt x="1739900" y="2527300"/>
                </a:cubicBezTo>
                <a:cubicBezTo>
                  <a:pt x="1749863" y="2542244"/>
                  <a:pt x="1765300" y="2552700"/>
                  <a:pt x="1778000" y="2565400"/>
                </a:cubicBezTo>
                <a:cubicBezTo>
                  <a:pt x="1782233" y="2595033"/>
                  <a:pt x="1782098" y="2625628"/>
                  <a:pt x="1790700" y="2654300"/>
                </a:cubicBezTo>
                <a:cubicBezTo>
                  <a:pt x="1795086" y="2668920"/>
                  <a:pt x="1809274" y="2678748"/>
                  <a:pt x="1816100" y="2692400"/>
                </a:cubicBezTo>
                <a:cubicBezTo>
                  <a:pt x="1822087" y="2704374"/>
                  <a:pt x="1822813" y="2718526"/>
                  <a:pt x="1828800" y="2730500"/>
                </a:cubicBezTo>
                <a:cubicBezTo>
                  <a:pt x="1835626" y="2744152"/>
                  <a:pt x="1846627" y="2755348"/>
                  <a:pt x="1854200" y="2768600"/>
                </a:cubicBezTo>
                <a:cubicBezTo>
                  <a:pt x="1863593" y="2785038"/>
                  <a:pt x="1871133" y="2802467"/>
                  <a:pt x="1879600" y="2819400"/>
                </a:cubicBezTo>
                <a:cubicBezTo>
                  <a:pt x="1866226" y="3006642"/>
                  <a:pt x="1893472" y="2944055"/>
                  <a:pt x="1854200" y="3022600"/>
                </a:cubicBezTo>
                <a:lnTo>
                  <a:pt x="127000" y="2997200"/>
                </a:lnTo>
                <a:lnTo>
                  <a:pt x="12700" y="2806700"/>
                </a:lnTo>
                <a:cubicBezTo>
                  <a:pt x="8467" y="2015067"/>
                  <a:pt x="4233" y="1223433"/>
                  <a:pt x="0" y="431800"/>
                </a:cubicBezTo>
                <a:lnTo>
                  <a:pt x="317500" y="25400"/>
                </a:lnTo>
                <a:lnTo>
                  <a:pt x="1676400" y="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413000" y="2679700"/>
            <a:ext cx="1778000" cy="3123060"/>
          </a:xfrm>
          <a:custGeom>
            <a:avLst/>
            <a:gdLst>
              <a:gd name="connsiteX0" fmla="*/ 368300 w 1778000"/>
              <a:gd name="connsiteY0" fmla="*/ 63500 h 3123060"/>
              <a:gd name="connsiteX1" fmla="*/ 368300 w 1778000"/>
              <a:gd name="connsiteY1" fmla="*/ 63500 h 3123060"/>
              <a:gd name="connsiteX2" fmla="*/ 330200 w 1778000"/>
              <a:gd name="connsiteY2" fmla="*/ 165100 h 3123060"/>
              <a:gd name="connsiteX3" fmla="*/ 355600 w 1778000"/>
              <a:gd name="connsiteY3" fmla="*/ 292100 h 3123060"/>
              <a:gd name="connsiteX4" fmla="*/ 342900 w 1778000"/>
              <a:gd name="connsiteY4" fmla="*/ 495300 h 3123060"/>
              <a:gd name="connsiteX5" fmla="*/ 317500 w 1778000"/>
              <a:gd name="connsiteY5" fmla="*/ 546100 h 3123060"/>
              <a:gd name="connsiteX6" fmla="*/ 292100 w 1778000"/>
              <a:gd name="connsiteY6" fmla="*/ 622300 h 3123060"/>
              <a:gd name="connsiteX7" fmla="*/ 330200 w 1778000"/>
              <a:gd name="connsiteY7" fmla="*/ 774700 h 3123060"/>
              <a:gd name="connsiteX8" fmla="*/ 393700 w 1778000"/>
              <a:gd name="connsiteY8" fmla="*/ 889000 h 3123060"/>
              <a:gd name="connsiteX9" fmla="*/ 419100 w 1778000"/>
              <a:gd name="connsiteY9" fmla="*/ 1257300 h 3123060"/>
              <a:gd name="connsiteX10" fmla="*/ 431800 w 1778000"/>
              <a:gd name="connsiteY10" fmla="*/ 1308100 h 3123060"/>
              <a:gd name="connsiteX11" fmla="*/ 457200 w 1778000"/>
              <a:gd name="connsiteY11" fmla="*/ 1358900 h 3123060"/>
              <a:gd name="connsiteX12" fmla="*/ 444500 w 1778000"/>
              <a:gd name="connsiteY12" fmla="*/ 1511300 h 3123060"/>
              <a:gd name="connsiteX13" fmla="*/ 431800 w 1778000"/>
              <a:gd name="connsiteY13" fmla="*/ 1549400 h 3123060"/>
              <a:gd name="connsiteX14" fmla="*/ 406400 w 1778000"/>
              <a:gd name="connsiteY14" fmla="*/ 1790700 h 3123060"/>
              <a:gd name="connsiteX15" fmla="*/ 393700 w 1778000"/>
              <a:gd name="connsiteY15" fmla="*/ 2070100 h 3123060"/>
              <a:gd name="connsiteX16" fmla="*/ 381000 w 1778000"/>
              <a:gd name="connsiteY16" fmla="*/ 2159000 h 3123060"/>
              <a:gd name="connsiteX17" fmla="*/ 355600 w 1778000"/>
              <a:gd name="connsiteY17" fmla="*/ 2235200 h 3123060"/>
              <a:gd name="connsiteX18" fmla="*/ 342900 w 1778000"/>
              <a:gd name="connsiteY18" fmla="*/ 2387600 h 3123060"/>
              <a:gd name="connsiteX19" fmla="*/ 317500 w 1778000"/>
              <a:gd name="connsiteY19" fmla="*/ 2463800 h 3123060"/>
              <a:gd name="connsiteX20" fmla="*/ 292100 w 1778000"/>
              <a:gd name="connsiteY20" fmla="*/ 2552700 h 3123060"/>
              <a:gd name="connsiteX21" fmla="*/ 241300 w 1778000"/>
              <a:gd name="connsiteY21" fmla="*/ 2667000 h 3123060"/>
              <a:gd name="connsiteX22" fmla="*/ 203200 w 1778000"/>
              <a:gd name="connsiteY22" fmla="*/ 2692400 h 3123060"/>
              <a:gd name="connsiteX23" fmla="*/ 190500 w 1778000"/>
              <a:gd name="connsiteY23" fmla="*/ 2730500 h 3123060"/>
              <a:gd name="connsiteX24" fmla="*/ 114300 w 1778000"/>
              <a:gd name="connsiteY24" fmla="*/ 2794000 h 3123060"/>
              <a:gd name="connsiteX25" fmla="*/ 76200 w 1778000"/>
              <a:gd name="connsiteY25" fmla="*/ 2832100 h 3123060"/>
              <a:gd name="connsiteX26" fmla="*/ 50800 w 1778000"/>
              <a:gd name="connsiteY26" fmla="*/ 2908300 h 3123060"/>
              <a:gd name="connsiteX27" fmla="*/ 38100 w 1778000"/>
              <a:gd name="connsiteY27" fmla="*/ 2946400 h 3123060"/>
              <a:gd name="connsiteX28" fmla="*/ 0 w 1778000"/>
              <a:gd name="connsiteY28" fmla="*/ 3022600 h 3123060"/>
              <a:gd name="connsiteX29" fmla="*/ 38100 w 1778000"/>
              <a:gd name="connsiteY29" fmla="*/ 3060700 h 3123060"/>
              <a:gd name="connsiteX30" fmla="*/ 152400 w 1778000"/>
              <a:gd name="connsiteY30" fmla="*/ 3086100 h 3123060"/>
              <a:gd name="connsiteX31" fmla="*/ 1574800 w 1778000"/>
              <a:gd name="connsiteY31" fmla="*/ 3048000 h 3123060"/>
              <a:gd name="connsiteX32" fmla="*/ 1587500 w 1778000"/>
              <a:gd name="connsiteY32" fmla="*/ 2984500 h 3123060"/>
              <a:gd name="connsiteX33" fmla="*/ 1625600 w 1778000"/>
              <a:gd name="connsiteY33" fmla="*/ 2895600 h 3123060"/>
              <a:gd name="connsiteX34" fmla="*/ 1663700 w 1778000"/>
              <a:gd name="connsiteY34" fmla="*/ 2882900 h 3123060"/>
              <a:gd name="connsiteX35" fmla="*/ 1727200 w 1778000"/>
              <a:gd name="connsiteY35" fmla="*/ 2768600 h 3123060"/>
              <a:gd name="connsiteX36" fmla="*/ 1752600 w 1778000"/>
              <a:gd name="connsiteY36" fmla="*/ 1981200 h 3123060"/>
              <a:gd name="connsiteX37" fmla="*/ 1739900 w 1778000"/>
              <a:gd name="connsiteY37" fmla="*/ 1295400 h 3123060"/>
              <a:gd name="connsiteX38" fmla="*/ 1714500 w 1778000"/>
              <a:gd name="connsiteY38" fmla="*/ 1028700 h 3123060"/>
              <a:gd name="connsiteX39" fmla="*/ 1739900 w 1778000"/>
              <a:gd name="connsiteY39" fmla="*/ 647700 h 3123060"/>
              <a:gd name="connsiteX40" fmla="*/ 1752600 w 1778000"/>
              <a:gd name="connsiteY40" fmla="*/ 584200 h 3123060"/>
              <a:gd name="connsiteX41" fmla="*/ 1778000 w 1778000"/>
              <a:gd name="connsiteY41" fmla="*/ 533400 h 3123060"/>
              <a:gd name="connsiteX42" fmla="*/ 1765300 w 1778000"/>
              <a:gd name="connsiteY42" fmla="*/ 482600 h 3123060"/>
              <a:gd name="connsiteX43" fmla="*/ 1676400 w 1778000"/>
              <a:gd name="connsiteY43" fmla="*/ 469900 h 3123060"/>
              <a:gd name="connsiteX44" fmla="*/ 1638300 w 1778000"/>
              <a:gd name="connsiteY44" fmla="*/ 444500 h 3123060"/>
              <a:gd name="connsiteX45" fmla="*/ 1612900 w 1778000"/>
              <a:gd name="connsiteY45" fmla="*/ 406400 h 3123060"/>
              <a:gd name="connsiteX46" fmla="*/ 1651000 w 1778000"/>
              <a:gd name="connsiteY46" fmla="*/ 304800 h 3123060"/>
              <a:gd name="connsiteX47" fmla="*/ 1524000 w 1778000"/>
              <a:gd name="connsiteY47" fmla="*/ 241300 h 3123060"/>
              <a:gd name="connsiteX48" fmla="*/ 1511300 w 1778000"/>
              <a:gd name="connsiteY48" fmla="*/ 203200 h 3123060"/>
              <a:gd name="connsiteX49" fmla="*/ 1435100 w 1778000"/>
              <a:gd name="connsiteY49" fmla="*/ 177800 h 3123060"/>
              <a:gd name="connsiteX50" fmla="*/ 1409700 w 1778000"/>
              <a:gd name="connsiteY50" fmla="*/ 88900 h 3123060"/>
              <a:gd name="connsiteX51" fmla="*/ 1397000 w 1778000"/>
              <a:gd name="connsiteY51" fmla="*/ 50800 h 3123060"/>
              <a:gd name="connsiteX52" fmla="*/ 1320800 w 1778000"/>
              <a:gd name="connsiteY52" fmla="*/ 0 h 3123060"/>
              <a:gd name="connsiteX53" fmla="*/ 1206500 w 1778000"/>
              <a:gd name="connsiteY53" fmla="*/ 12700 h 3123060"/>
              <a:gd name="connsiteX54" fmla="*/ 1168400 w 1778000"/>
              <a:gd name="connsiteY54" fmla="*/ 25400 h 3123060"/>
              <a:gd name="connsiteX55" fmla="*/ 1117600 w 1778000"/>
              <a:gd name="connsiteY55" fmla="*/ 38100 h 3123060"/>
              <a:gd name="connsiteX56" fmla="*/ 952500 w 1778000"/>
              <a:gd name="connsiteY56" fmla="*/ 63500 h 3123060"/>
              <a:gd name="connsiteX57" fmla="*/ 368300 w 1778000"/>
              <a:gd name="connsiteY57" fmla="*/ 63500 h 312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78000" h="3123060">
                <a:moveTo>
                  <a:pt x="368300" y="63500"/>
                </a:moveTo>
                <a:lnTo>
                  <a:pt x="368300" y="63500"/>
                </a:lnTo>
                <a:cubicBezTo>
                  <a:pt x="355600" y="97367"/>
                  <a:pt x="334980" y="129248"/>
                  <a:pt x="330200" y="165100"/>
                </a:cubicBezTo>
                <a:cubicBezTo>
                  <a:pt x="324641" y="206795"/>
                  <a:pt x="342446" y="252639"/>
                  <a:pt x="355600" y="292100"/>
                </a:cubicBezTo>
                <a:cubicBezTo>
                  <a:pt x="351367" y="359833"/>
                  <a:pt x="352967" y="428185"/>
                  <a:pt x="342900" y="495300"/>
                </a:cubicBezTo>
                <a:cubicBezTo>
                  <a:pt x="340092" y="514023"/>
                  <a:pt x="324531" y="528522"/>
                  <a:pt x="317500" y="546100"/>
                </a:cubicBezTo>
                <a:cubicBezTo>
                  <a:pt x="307556" y="570959"/>
                  <a:pt x="292100" y="622300"/>
                  <a:pt x="292100" y="622300"/>
                </a:cubicBezTo>
                <a:cubicBezTo>
                  <a:pt x="298448" y="660388"/>
                  <a:pt x="307838" y="741157"/>
                  <a:pt x="330200" y="774700"/>
                </a:cubicBezTo>
                <a:cubicBezTo>
                  <a:pt x="388426" y="862039"/>
                  <a:pt x="371347" y="821940"/>
                  <a:pt x="393700" y="889000"/>
                </a:cubicBezTo>
                <a:cubicBezTo>
                  <a:pt x="402167" y="1011767"/>
                  <a:pt x="407959" y="1134747"/>
                  <a:pt x="419100" y="1257300"/>
                </a:cubicBezTo>
                <a:cubicBezTo>
                  <a:pt x="420680" y="1274683"/>
                  <a:pt x="425671" y="1291757"/>
                  <a:pt x="431800" y="1308100"/>
                </a:cubicBezTo>
                <a:cubicBezTo>
                  <a:pt x="438447" y="1325827"/>
                  <a:pt x="448733" y="1341967"/>
                  <a:pt x="457200" y="1358900"/>
                </a:cubicBezTo>
                <a:cubicBezTo>
                  <a:pt x="452967" y="1409700"/>
                  <a:pt x="451237" y="1460771"/>
                  <a:pt x="444500" y="1511300"/>
                </a:cubicBezTo>
                <a:cubicBezTo>
                  <a:pt x="442731" y="1524570"/>
                  <a:pt x="433364" y="1536105"/>
                  <a:pt x="431800" y="1549400"/>
                </a:cubicBezTo>
                <a:cubicBezTo>
                  <a:pt x="395188" y="1860600"/>
                  <a:pt x="438881" y="1628295"/>
                  <a:pt x="406400" y="1790700"/>
                </a:cubicBezTo>
                <a:cubicBezTo>
                  <a:pt x="402167" y="1883833"/>
                  <a:pt x="400114" y="1977091"/>
                  <a:pt x="393700" y="2070100"/>
                </a:cubicBezTo>
                <a:cubicBezTo>
                  <a:pt x="391640" y="2099963"/>
                  <a:pt x="387731" y="2129832"/>
                  <a:pt x="381000" y="2159000"/>
                </a:cubicBezTo>
                <a:cubicBezTo>
                  <a:pt x="374980" y="2185088"/>
                  <a:pt x="355600" y="2235200"/>
                  <a:pt x="355600" y="2235200"/>
                </a:cubicBezTo>
                <a:cubicBezTo>
                  <a:pt x="351367" y="2286000"/>
                  <a:pt x="351280" y="2337318"/>
                  <a:pt x="342900" y="2387600"/>
                </a:cubicBezTo>
                <a:cubicBezTo>
                  <a:pt x="338498" y="2414010"/>
                  <a:pt x="325374" y="2438210"/>
                  <a:pt x="317500" y="2463800"/>
                </a:cubicBezTo>
                <a:cubicBezTo>
                  <a:pt x="308437" y="2493256"/>
                  <a:pt x="301163" y="2523244"/>
                  <a:pt x="292100" y="2552700"/>
                </a:cubicBezTo>
                <a:cubicBezTo>
                  <a:pt x="280922" y="2589029"/>
                  <a:pt x="270692" y="2637608"/>
                  <a:pt x="241300" y="2667000"/>
                </a:cubicBezTo>
                <a:cubicBezTo>
                  <a:pt x="230507" y="2677793"/>
                  <a:pt x="215900" y="2683933"/>
                  <a:pt x="203200" y="2692400"/>
                </a:cubicBezTo>
                <a:cubicBezTo>
                  <a:pt x="198967" y="2705100"/>
                  <a:pt x="197926" y="2719361"/>
                  <a:pt x="190500" y="2730500"/>
                </a:cubicBezTo>
                <a:cubicBezTo>
                  <a:pt x="162673" y="2772241"/>
                  <a:pt x="149442" y="2764715"/>
                  <a:pt x="114300" y="2794000"/>
                </a:cubicBezTo>
                <a:cubicBezTo>
                  <a:pt x="100502" y="2805498"/>
                  <a:pt x="88900" y="2819400"/>
                  <a:pt x="76200" y="2832100"/>
                </a:cubicBezTo>
                <a:lnTo>
                  <a:pt x="50800" y="2908300"/>
                </a:lnTo>
                <a:cubicBezTo>
                  <a:pt x="46567" y="2921000"/>
                  <a:pt x="45526" y="2935261"/>
                  <a:pt x="38100" y="2946400"/>
                </a:cubicBezTo>
                <a:cubicBezTo>
                  <a:pt x="5274" y="2995639"/>
                  <a:pt x="17527" y="2970020"/>
                  <a:pt x="0" y="3022600"/>
                </a:cubicBezTo>
                <a:cubicBezTo>
                  <a:pt x="12700" y="3035300"/>
                  <a:pt x="23156" y="3050737"/>
                  <a:pt x="38100" y="3060700"/>
                </a:cubicBezTo>
                <a:cubicBezTo>
                  <a:pt x="58943" y="3074595"/>
                  <a:pt x="143180" y="3084563"/>
                  <a:pt x="152400" y="3086100"/>
                </a:cubicBezTo>
                <a:cubicBezTo>
                  <a:pt x="1550085" y="3060454"/>
                  <a:pt x="1098872" y="3206643"/>
                  <a:pt x="1574800" y="3048000"/>
                </a:cubicBezTo>
                <a:cubicBezTo>
                  <a:pt x="1579033" y="3026833"/>
                  <a:pt x="1582817" y="3005572"/>
                  <a:pt x="1587500" y="2984500"/>
                </a:cubicBezTo>
                <a:cubicBezTo>
                  <a:pt x="1594096" y="2954820"/>
                  <a:pt x="1599093" y="2916805"/>
                  <a:pt x="1625600" y="2895600"/>
                </a:cubicBezTo>
                <a:cubicBezTo>
                  <a:pt x="1636053" y="2887237"/>
                  <a:pt x="1651000" y="2887133"/>
                  <a:pt x="1663700" y="2882900"/>
                </a:cubicBezTo>
                <a:cubicBezTo>
                  <a:pt x="1694780" y="2789661"/>
                  <a:pt x="1670168" y="2825632"/>
                  <a:pt x="1727200" y="2768600"/>
                </a:cubicBezTo>
                <a:cubicBezTo>
                  <a:pt x="1798535" y="2483259"/>
                  <a:pt x="1752600" y="2683248"/>
                  <a:pt x="1752600" y="1981200"/>
                </a:cubicBezTo>
                <a:cubicBezTo>
                  <a:pt x="1752600" y="1752561"/>
                  <a:pt x="1746430" y="1523946"/>
                  <a:pt x="1739900" y="1295400"/>
                </a:cubicBezTo>
                <a:cubicBezTo>
                  <a:pt x="1734750" y="1115137"/>
                  <a:pt x="1737680" y="1144600"/>
                  <a:pt x="1714500" y="1028700"/>
                </a:cubicBezTo>
                <a:cubicBezTo>
                  <a:pt x="1723428" y="823347"/>
                  <a:pt x="1714975" y="797250"/>
                  <a:pt x="1739900" y="647700"/>
                </a:cubicBezTo>
                <a:cubicBezTo>
                  <a:pt x="1743449" y="626408"/>
                  <a:pt x="1745774" y="604678"/>
                  <a:pt x="1752600" y="584200"/>
                </a:cubicBezTo>
                <a:cubicBezTo>
                  <a:pt x="1758587" y="566239"/>
                  <a:pt x="1769533" y="550333"/>
                  <a:pt x="1778000" y="533400"/>
                </a:cubicBezTo>
                <a:cubicBezTo>
                  <a:pt x="1773767" y="516467"/>
                  <a:pt x="1780101" y="491851"/>
                  <a:pt x="1765300" y="482600"/>
                </a:cubicBezTo>
                <a:cubicBezTo>
                  <a:pt x="1739916" y="466735"/>
                  <a:pt x="1705072" y="478502"/>
                  <a:pt x="1676400" y="469900"/>
                </a:cubicBezTo>
                <a:cubicBezTo>
                  <a:pt x="1661780" y="465514"/>
                  <a:pt x="1651000" y="452967"/>
                  <a:pt x="1638300" y="444500"/>
                </a:cubicBezTo>
                <a:cubicBezTo>
                  <a:pt x="1629833" y="431800"/>
                  <a:pt x="1614793" y="421546"/>
                  <a:pt x="1612900" y="406400"/>
                </a:cubicBezTo>
                <a:cubicBezTo>
                  <a:pt x="1607118" y="360146"/>
                  <a:pt x="1628812" y="338083"/>
                  <a:pt x="1651000" y="304800"/>
                </a:cubicBezTo>
                <a:cubicBezTo>
                  <a:pt x="1563843" y="283011"/>
                  <a:pt x="1555974" y="305249"/>
                  <a:pt x="1524000" y="241300"/>
                </a:cubicBezTo>
                <a:cubicBezTo>
                  <a:pt x="1518013" y="229326"/>
                  <a:pt x="1522193" y="210981"/>
                  <a:pt x="1511300" y="203200"/>
                </a:cubicBezTo>
                <a:cubicBezTo>
                  <a:pt x="1489513" y="187638"/>
                  <a:pt x="1435100" y="177800"/>
                  <a:pt x="1435100" y="177800"/>
                </a:cubicBezTo>
                <a:cubicBezTo>
                  <a:pt x="1404650" y="86449"/>
                  <a:pt x="1441594" y="200528"/>
                  <a:pt x="1409700" y="88900"/>
                </a:cubicBezTo>
                <a:cubicBezTo>
                  <a:pt x="1406022" y="76028"/>
                  <a:pt x="1406466" y="60266"/>
                  <a:pt x="1397000" y="50800"/>
                </a:cubicBezTo>
                <a:cubicBezTo>
                  <a:pt x="1375414" y="29214"/>
                  <a:pt x="1320800" y="0"/>
                  <a:pt x="1320800" y="0"/>
                </a:cubicBezTo>
                <a:cubicBezTo>
                  <a:pt x="1282700" y="4233"/>
                  <a:pt x="1244313" y="6398"/>
                  <a:pt x="1206500" y="12700"/>
                </a:cubicBezTo>
                <a:cubicBezTo>
                  <a:pt x="1193295" y="14901"/>
                  <a:pt x="1181272" y="21722"/>
                  <a:pt x="1168400" y="25400"/>
                </a:cubicBezTo>
                <a:cubicBezTo>
                  <a:pt x="1151617" y="30195"/>
                  <a:pt x="1134789" y="35067"/>
                  <a:pt x="1117600" y="38100"/>
                </a:cubicBezTo>
                <a:cubicBezTo>
                  <a:pt x="1062766" y="47777"/>
                  <a:pt x="1007533" y="55033"/>
                  <a:pt x="952500" y="63500"/>
                </a:cubicBezTo>
                <a:cubicBezTo>
                  <a:pt x="737692" y="135103"/>
                  <a:pt x="465667" y="63500"/>
                  <a:pt x="368300" y="6350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1801" y="3502566"/>
            <a:ext cx="106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Lateral Nasal Wall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019425" y="3708283"/>
            <a:ext cx="892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Septum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11348" y="3762573"/>
            <a:ext cx="100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Middle Turbinate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5" name="Curved Connector 24"/>
          <p:cNvCxnSpPr/>
          <p:nvPr/>
        </p:nvCxnSpPr>
        <p:spPr>
          <a:xfrm flipV="1">
            <a:off x="520700" y="4711700"/>
            <a:ext cx="1219200" cy="762000"/>
          </a:xfrm>
          <a:prstGeom prst="curvedConnector3">
            <a:avLst>
              <a:gd name="adj1" fmla="val 166667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7000" y="5230437"/>
            <a:ext cx="107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Maxillary Sinus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1" grpId="0"/>
      <p:bldP spid="22" grpId="0"/>
      <p:bldP spid="23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- Functional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+mj-lt"/>
              <a:buAutoNum type="arabicPeriod" startAt="3"/>
            </a:pPr>
            <a:r>
              <a:rPr lang="en-US" dirty="0" smtClean="0"/>
              <a:t>If Mass found</a:t>
            </a:r>
            <a:endParaRPr lang="en-US" dirty="0"/>
          </a:p>
          <a:p>
            <a:pPr marL="800100" lvl="1" indent="-400050">
              <a:buAutoNum type="romanLcParenR"/>
            </a:pPr>
            <a:r>
              <a:rPr lang="en-US" dirty="0" smtClean="0"/>
              <a:t>Facial Numbness – </a:t>
            </a:r>
            <a:r>
              <a:rPr lang="en-US" i="1" dirty="0" smtClean="0"/>
              <a:t>infra-orbital n.</a:t>
            </a:r>
            <a:endParaRPr lang="en-US" dirty="0" smtClean="0"/>
          </a:p>
          <a:p>
            <a:pPr marL="800100" lvl="1" indent="-400050">
              <a:buAutoNum type="romanLcParenR"/>
            </a:pPr>
            <a:r>
              <a:rPr lang="en-US" dirty="0" smtClean="0"/>
              <a:t>Eye – </a:t>
            </a:r>
            <a:r>
              <a:rPr lang="en-US" i="1" dirty="0" smtClean="0"/>
              <a:t>proptosis, visual acuity, Horner’s</a:t>
            </a:r>
            <a:endParaRPr lang="en-US" dirty="0" smtClean="0"/>
          </a:p>
          <a:p>
            <a:pPr marL="800100" lvl="1" indent="-400050">
              <a:buAutoNum type="romanLcParenR"/>
            </a:pPr>
            <a:r>
              <a:rPr lang="en-US" dirty="0" smtClean="0"/>
              <a:t>Hard Palate – </a:t>
            </a:r>
            <a:r>
              <a:rPr lang="en-US" i="1" dirty="0" smtClean="0"/>
              <a:t>erosion, fistula</a:t>
            </a:r>
            <a:endParaRPr lang="en-US" dirty="0" smtClean="0"/>
          </a:p>
          <a:p>
            <a:pPr marL="800100" lvl="1" indent="-400050">
              <a:buAutoNum type="romanLcParenR"/>
            </a:pPr>
            <a:r>
              <a:rPr lang="en-US" dirty="0" smtClean="0"/>
              <a:t>Ears - </a:t>
            </a:r>
            <a:r>
              <a:rPr lang="en-US" i="1" dirty="0" smtClean="0"/>
              <a:t>effusion</a:t>
            </a:r>
            <a:endParaRPr lang="en-US" dirty="0" smtClean="0"/>
          </a:p>
          <a:p>
            <a:pPr marL="800100" lvl="1" indent="-400050">
              <a:buAutoNum type="romanLcParenR"/>
            </a:pPr>
            <a:r>
              <a:rPr lang="en-US" dirty="0" smtClean="0"/>
              <a:t>Regional Cranial Nerves  - </a:t>
            </a:r>
            <a:r>
              <a:rPr lang="en-US" i="1" dirty="0" smtClean="0"/>
              <a:t>CN V,  CN III,IV,VI</a:t>
            </a:r>
            <a:endParaRPr lang="en-US" dirty="0" smtClean="0"/>
          </a:p>
          <a:p>
            <a:pPr marL="800100" lvl="1" indent="-400050">
              <a:buAutoNum type="romanLcParenR"/>
            </a:pPr>
            <a:r>
              <a:rPr lang="en-US" dirty="0" smtClean="0"/>
              <a:t>Cervical Lymph Nodes</a:t>
            </a:r>
          </a:p>
          <a:p>
            <a:pPr marL="400050" indent="-400050">
              <a:buAutoNum type="romanLcParenR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pic>
        <p:nvPicPr>
          <p:cNvPr id="7" name="Content Placeholder 4" descr="IMG_05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r="16712"/>
          <a:stretch>
            <a:fillRect/>
          </a:stretch>
        </p:blipFill>
        <p:spPr>
          <a:xfrm>
            <a:off x="6004585" y="2015394"/>
            <a:ext cx="2818094" cy="3158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35480" y="4041668"/>
            <a:ext cx="3046518" cy="2562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37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+mj-lt"/>
              <a:buAutoNum type="arabicPeriod" startAt="4"/>
            </a:pPr>
            <a:r>
              <a:rPr lang="en-US" dirty="0" smtClean="0"/>
              <a:t>Functional Tests:</a:t>
            </a:r>
          </a:p>
          <a:p>
            <a:pPr marL="800100" lvl="1" indent="-400050">
              <a:buAutoNum type="romanLcParenR"/>
            </a:pPr>
            <a:r>
              <a:rPr lang="en-US" dirty="0" smtClean="0"/>
              <a:t>Airflow – </a:t>
            </a:r>
            <a:endParaRPr lang="en-US" i="1" dirty="0" smtClean="0"/>
          </a:p>
          <a:p>
            <a:pPr marL="1085850" lvl="2"/>
            <a:r>
              <a:rPr lang="en-US" i="1" dirty="0" smtClean="0"/>
              <a:t>Nasal misting of a metal tongue depressor,</a:t>
            </a:r>
          </a:p>
          <a:p>
            <a:pPr marL="1085850" lvl="2"/>
            <a:r>
              <a:rPr lang="en-US" i="1" dirty="0"/>
              <a:t>S</a:t>
            </a:r>
            <a:r>
              <a:rPr lang="en-US" i="1" dirty="0" smtClean="0"/>
              <a:t>niff test</a:t>
            </a:r>
          </a:p>
          <a:p>
            <a:pPr marL="1085850" lvl="2"/>
            <a:r>
              <a:rPr lang="en-US" i="1" dirty="0" smtClean="0"/>
              <a:t>Response to nasal decongestants</a:t>
            </a:r>
            <a:endParaRPr lang="en-US" dirty="0" smtClean="0"/>
          </a:p>
          <a:p>
            <a:pPr marL="800100" lvl="1" indent="-400050">
              <a:buAutoNum type="romanLcParenR"/>
            </a:pPr>
            <a:r>
              <a:rPr lang="en-US" dirty="0" smtClean="0"/>
              <a:t>Olfaction</a:t>
            </a:r>
          </a:p>
          <a:p>
            <a:pPr marL="1200150" lvl="2" indent="-400050"/>
            <a:r>
              <a:rPr lang="en-US" dirty="0" smtClean="0"/>
              <a:t>Generic Fragrances</a:t>
            </a:r>
          </a:p>
          <a:p>
            <a:pPr marL="1200150" lvl="2" indent="-400050"/>
            <a:r>
              <a:rPr lang="en-US" dirty="0" smtClean="0"/>
              <a:t>Specific Smell Test kits</a:t>
            </a:r>
          </a:p>
          <a:p>
            <a:pPr marL="400050" indent="-400050">
              <a:buAutoNum type="romanLcParenR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263" y="4067148"/>
            <a:ext cx="3922534" cy="19348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583" y="1324620"/>
            <a:ext cx="3432579" cy="2272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0" b="96000" l="10000" r="90000">
                        <a14:foregroundMark x1="61625" y1="17125" x2="61625" y2="17125"/>
                        <a14:foregroundMark x1="32375" y1="21375" x2="32375" y2="21375"/>
                        <a14:foregroundMark x1="32375" y1="24125" x2="32375" y2="24125"/>
                        <a14:foregroundMark x1="32875" y1="29750" x2="32875" y2="29750"/>
                        <a14:foregroundMark x1="66375" y1="25500" x2="66375" y2="25500"/>
                        <a14:foregroundMark x1="66500" y1="28375" x2="66500" y2="28375"/>
                        <a14:foregroundMark x1="67625" y1="21625" x2="67625" y2="21625"/>
                        <a14:foregroundMark x1="66625" y1="24000" x2="66625" y2="24000"/>
                        <a14:foregroundMark x1="67500" y1="19750" x2="67500" y2="19750"/>
                        <a14:backgroundMark x1="77250" y1="34500" x2="77250" y2="34500"/>
                        <a14:backgroundMark x1="52375" y1="98000" x2="52375" y2="98000"/>
                        <a14:backgroundMark x1="46375" y1="97250" x2="46375" y2="97250"/>
                        <a14:backgroundMark x1="60125" y1="97250" x2="60125" y2="97250"/>
                        <a14:backgroundMark x1="37375" y1="97750" x2="37375" y2="97750"/>
                        <a14:backgroundMark x1="41625" y1="98125" x2="41625" y2="98125"/>
                      </a14:backgroundRemoval>
                    </a14:imgEffect>
                  </a14:imgLayer>
                </a14:imgProps>
              </a:ext>
            </a:extLst>
          </a:blip>
          <a:srcRect l="28608" r="26608"/>
          <a:stretch/>
        </p:blipFill>
        <p:spPr>
          <a:xfrm>
            <a:off x="10130956" y="1168984"/>
            <a:ext cx="1251041" cy="2793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" b="98242" l="9961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5160" y="3857752"/>
            <a:ext cx="2353675" cy="235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57" y="447188"/>
            <a:ext cx="6821256" cy="6088225"/>
          </a:xfrm>
        </p:spPr>
      </p:pic>
    </p:spTree>
    <p:extLst>
      <p:ext uri="{BB962C8B-B14F-4D97-AF65-F5344CB8AC3E}">
        <p14:creationId xmlns:p14="http://schemas.microsoft.com/office/powerpoint/2010/main" val="13162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- Questions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466785" y="2272117"/>
            <a:ext cx="9394047" cy="4387067"/>
          </a:xfrm>
        </p:spPr>
      </p:pic>
    </p:spTree>
    <p:extLst>
      <p:ext uri="{BB962C8B-B14F-4D97-AF65-F5344CB8AC3E}">
        <p14:creationId xmlns:p14="http://schemas.microsoft.com/office/powerpoint/2010/main" val="6946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the ENT Exam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Dark spaces, seldom seen</a:t>
            </a:r>
          </a:p>
          <a:p>
            <a:r>
              <a:rPr lang="en-US" dirty="0" smtClean="0"/>
              <a:t>Special tools</a:t>
            </a:r>
          </a:p>
          <a:p>
            <a:r>
              <a:rPr lang="en-US" dirty="0" smtClean="0"/>
              <a:t>Moving Targets (often!)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41" y="2054103"/>
            <a:ext cx="2997200" cy="361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939" y="4012253"/>
            <a:ext cx="2985667" cy="2456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20" y="3103329"/>
            <a:ext cx="2091159" cy="3365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9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0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85" y="3219236"/>
            <a:ext cx="5811915" cy="3638764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2753" y="2669581"/>
            <a:ext cx="5194583" cy="3638764"/>
          </a:xfrm>
        </p:spPr>
        <p:txBody>
          <a:bodyPr/>
          <a:lstStyle/>
          <a:p>
            <a:r>
              <a:rPr lang="en-US" dirty="0" smtClean="0"/>
              <a:t>Down another dark hole (or 2)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1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Nose - General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Equipment:</a:t>
            </a:r>
          </a:p>
          <a:p>
            <a:pPr lvl="1"/>
            <a:r>
              <a:rPr lang="en-US" dirty="0" smtClean="0"/>
              <a:t>Lighting</a:t>
            </a:r>
          </a:p>
          <a:p>
            <a:pPr lvl="1"/>
            <a:r>
              <a:rPr lang="en-US" dirty="0" smtClean="0"/>
              <a:t>Speculum</a:t>
            </a:r>
          </a:p>
          <a:p>
            <a:pPr lvl="2"/>
            <a:r>
              <a:rPr lang="en-US" dirty="0" smtClean="0"/>
              <a:t>’Ear’ Speculum</a:t>
            </a:r>
          </a:p>
          <a:p>
            <a:pPr lvl="2"/>
            <a:r>
              <a:rPr lang="en-US" dirty="0" smtClean="0"/>
              <a:t>Nasal Speculum – </a:t>
            </a:r>
            <a:r>
              <a:rPr lang="en-US" i="1" dirty="0" smtClean="0"/>
              <a:t>e.g. </a:t>
            </a:r>
            <a:r>
              <a:rPr lang="en-US" i="1" dirty="0" err="1" smtClean="0"/>
              <a:t>Thudicum</a:t>
            </a:r>
            <a:r>
              <a:rPr lang="en-US" i="1" dirty="0" smtClean="0"/>
              <a:t>, Killian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58571" y="3796283"/>
            <a:ext cx="4572000" cy="2465408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0" b="952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257" y="2222287"/>
            <a:ext cx="3638550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8" b="96711" l="3974" r="97572">
                        <a14:foregroundMark x1="52980" y1="29276" x2="52980" y2="29276"/>
                        <a14:foregroundMark x1="20971" y1="60855" x2="20971" y2="60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6629" y="4263561"/>
            <a:ext cx="2158880" cy="144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6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31" y="2166303"/>
            <a:ext cx="2097258" cy="2097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6197">
            <a:off x="9091396" y="2353224"/>
            <a:ext cx="2905832" cy="25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Nose - General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3072" y="2222287"/>
            <a:ext cx="5641514" cy="3638763"/>
          </a:xfrm>
        </p:spPr>
        <p:txBody>
          <a:bodyPr>
            <a:normAutofit fontScale="77500" lnSpcReduction="20000"/>
          </a:bodyPr>
          <a:lstStyle/>
          <a:p>
            <a:r>
              <a:rPr lang="en-US" sz="1400" dirty="0" smtClean="0"/>
              <a:t>Tips:</a:t>
            </a:r>
          </a:p>
          <a:p>
            <a:pPr lvl="1"/>
            <a:r>
              <a:rPr lang="en-US" sz="1400" dirty="0" smtClean="0"/>
              <a:t>Positioning &amp; Exposure</a:t>
            </a:r>
          </a:p>
          <a:p>
            <a:pPr lvl="2"/>
            <a:r>
              <a:rPr lang="en-US" dirty="0" smtClean="0"/>
              <a:t>Sit directly in front of patient</a:t>
            </a:r>
          </a:p>
          <a:p>
            <a:pPr lvl="2"/>
            <a:r>
              <a:rPr lang="en-US" dirty="0" smtClean="0"/>
              <a:t>Patient looking straight ahead +/- slight neck extension (if using ‘ear’ speculum)</a:t>
            </a:r>
          </a:p>
          <a:p>
            <a:pPr lvl="2"/>
            <a:r>
              <a:rPr lang="en-US" b="1" dirty="0" smtClean="0"/>
              <a:t>Adult: </a:t>
            </a:r>
            <a:r>
              <a:rPr lang="en-US" dirty="0" smtClean="0"/>
              <a:t>some form of nasal speculum (See right)</a:t>
            </a:r>
          </a:p>
          <a:p>
            <a:pPr lvl="2"/>
            <a:r>
              <a:rPr lang="en-US" b="1" dirty="0" smtClean="0"/>
              <a:t>Child:</a:t>
            </a:r>
            <a:r>
              <a:rPr lang="en-US" dirty="0" smtClean="0"/>
              <a:t> can see significant amounts with manual nasal tip Elevation “</a:t>
            </a:r>
            <a:r>
              <a:rPr lang="en-US" dirty="0" err="1" smtClean="0"/>
              <a:t>Peppa</a:t>
            </a:r>
            <a:r>
              <a:rPr lang="en-US" dirty="0" smtClean="0"/>
              <a:t> Pig”</a:t>
            </a:r>
            <a:endParaRPr lang="en-US" b="1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6483" y="2260127"/>
            <a:ext cx="5463582" cy="363876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Holding the speculum:</a:t>
            </a:r>
          </a:p>
          <a:p>
            <a:pPr lvl="1"/>
            <a:r>
              <a:rPr lang="en-US" b="1" dirty="0" smtClean="0"/>
              <a:t>‘Ear’ </a:t>
            </a:r>
            <a:r>
              <a:rPr lang="en-US" dirty="0" smtClean="0"/>
              <a:t>Speculum:</a:t>
            </a:r>
          </a:p>
          <a:p>
            <a:pPr lvl="2"/>
            <a:r>
              <a:rPr lang="en-US" dirty="0" smtClean="0"/>
              <a:t>Place largest comfortable speculum into patient’s nostril</a:t>
            </a:r>
          </a:p>
          <a:p>
            <a:pPr lvl="2"/>
            <a:r>
              <a:rPr lang="en-US" dirty="0" smtClean="0"/>
              <a:t>Insert speculum </a:t>
            </a:r>
            <a:r>
              <a:rPr lang="en-US" b="1" dirty="0" smtClean="0"/>
              <a:t>fully </a:t>
            </a:r>
            <a:r>
              <a:rPr lang="en-US" dirty="0" smtClean="0"/>
              <a:t>along the nasal floor</a:t>
            </a:r>
          </a:p>
          <a:p>
            <a:pPr lvl="2"/>
            <a:r>
              <a:rPr lang="en-US" dirty="0" smtClean="0"/>
              <a:t>Pan the speculum superiorly to view the entire nasal cavity</a:t>
            </a:r>
          </a:p>
          <a:p>
            <a:pPr lvl="1"/>
            <a:r>
              <a:rPr lang="en-US" b="1" dirty="0" smtClean="0"/>
              <a:t>Killian </a:t>
            </a:r>
            <a:r>
              <a:rPr lang="en-US" dirty="0" smtClean="0"/>
              <a:t>Speculum:</a:t>
            </a:r>
          </a:p>
          <a:p>
            <a:pPr lvl="2"/>
            <a:r>
              <a:rPr lang="en-US" dirty="0" smtClean="0"/>
              <a:t>Hold in your non-dominant hand</a:t>
            </a:r>
          </a:p>
          <a:p>
            <a:pPr lvl="2"/>
            <a:r>
              <a:rPr lang="en-US" dirty="0" smtClean="0"/>
              <a:t>Place, </a:t>
            </a:r>
            <a:r>
              <a:rPr lang="en-US" b="1" i="1" dirty="0" smtClean="0"/>
              <a:t>closed</a:t>
            </a:r>
            <a:r>
              <a:rPr lang="en-US" dirty="0" smtClean="0"/>
              <a:t>, into nasal vestibule.</a:t>
            </a:r>
            <a:endParaRPr lang="en-US" b="1" dirty="0" smtClean="0"/>
          </a:p>
          <a:p>
            <a:pPr lvl="2"/>
            <a:r>
              <a:rPr lang="en-US" dirty="0" smtClean="0"/>
              <a:t>Aim towards level of ipsilateral EAC, </a:t>
            </a:r>
            <a:r>
              <a:rPr lang="en-US" b="1" i="1" dirty="0" smtClean="0"/>
              <a:t>along  the nasal floor</a:t>
            </a:r>
            <a:endParaRPr lang="en-US" dirty="0" smtClean="0"/>
          </a:p>
          <a:p>
            <a:pPr lvl="2"/>
            <a:r>
              <a:rPr lang="en-US" dirty="0" smtClean="0"/>
              <a:t>Brace your speculum hand against some part of patient’s face – </a:t>
            </a:r>
            <a:r>
              <a:rPr lang="en-US" i="1" dirty="0" smtClean="0"/>
              <a:t>e.g. Nasal alar. Cheek, forehead.</a:t>
            </a:r>
          </a:p>
          <a:p>
            <a:pPr lvl="2"/>
            <a:r>
              <a:rPr lang="en-US" dirty="0" smtClean="0"/>
              <a:t>Once in position: </a:t>
            </a:r>
            <a:r>
              <a:rPr lang="en-US" b="1" i="1" dirty="0" smtClean="0"/>
              <a:t>Open</a:t>
            </a:r>
            <a:r>
              <a:rPr lang="en-US" dirty="0" smtClean="0"/>
              <a:t> the speculum</a:t>
            </a:r>
          </a:p>
          <a:p>
            <a:pPr lvl="2"/>
            <a:r>
              <a:rPr lang="en-US" dirty="0" smtClean="0"/>
              <a:t>Pan-up, Pan-down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540">
                        <a14:foregroundMark x1="39051" y1="15864" x2="39051" y2="15864"/>
                        <a14:foregroundMark x1="52190" y1="21246" x2="52190" y2="21246"/>
                        <a14:foregroundMark x1="52920" y1="19547" x2="52920" y2="19547"/>
                        <a14:foregroundMark x1="40876" y1="14731" x2="40876" y2="15014"/>
                        <a14:backgroundMark x1="87226" y1="72805" x2="87226" y2="72805"/>
                        <a14:backgroundMark x1="91606" y1="74504" x2="91606" y2="74504"/>
                        <a14:backgroundMark x1="5109" y1="63173" x2="5109" y2="63173"/>
                        <a14:backgroundMark x1="93066" y1="61473" x2="93066" y2="6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38" y="4878688"/>
            <a:ext cx="1525026" cy="1964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4165" y="5936732"/>
            <a:ext cx="9577833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spc="300" dirty="0" smtClean="0">
                <a:solidFill>
                  <a:schemeClr val="bg1"/>
                </a:solidFill>
              </a:rPr>
              <a:t>TIPS	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</a:rPr>
              <a:t>DO</a:t>
            </a:r>
            <a:r>
              <a:rPr lang="en-US" sz="1400" dirty="0" smtClean="0">
                <a:solidFill>
                  <a:schemeClr val="bg1"/>
                </a:solidFill>
              </a:rPr>
              <a:t> insert the ’nasal’ speculum all the way into the nasal cavity to </a:t>
            </a:r>
            <a:r>
              <a:rPr lang="en-US" sz="1400" dirty="0" err="1" smtClean="0">
                <a:solidFill>
                  <a:schemeClr val="bg1"/>
                </a:solidFill>
              </a:rPr>
              <a:t>maximise</a:t>
            </a:r>
            <a:r>
              <a:rPr lang="en-US" sz="1400" dirty="0" smtClean="0">
                <a:solidFill>
                  <a:schemeClr val="bg1"/>
                </a:solidFill>
              </a:rPr>
              <a:t> view. </a:t>
            </a:r>
          </a:p>
          <a:p>
            <a:pPr marL="1200150" lvl="2" indent="-285750"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6522" y="6236383"/>
            <a:ext cx="96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✔️ 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5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- General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81613" y="2411896"/>
            <a:ext cx="5189857" cy="576262"/>
          </a:xfrm>
        </p:spPr>
        <p:txBody>
          <a:bodyPr/>
          <a:lstStyle/>
          <a:p>
            <a:r>
              <a:rPr lang="en-US" dirty="0" smtClean="0"/>
              <a:t>‘Ear’ Speculum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87415" y="2411896"/>
            <a:ext cx="5194583" cy="576262"/>
          </a:xfrm>
        </p:spPr>
        <p:txBody>
          <a:bodyPr/>
          <a:lstStyle/>
          <a:p>
            <a:r>
              <a:rPr lang="en-US" dirty="0" smtClean="0"/>
              <a:t>‘Nasal’ Speculum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84"/>
          <a:stretch/>
        </p:blipFill>
        <p:spPr>
          <a:xfrm rot="5400000">
            <a:off x="1231074" y="2873581"/>
            <a:ext cx="3690937" cy="39200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/>
          <a:stretch/>
        </p:blipFill>
        <p:spPr>
          <a:xfrm rot="5400000">
            <a:off x="6939236" y="3166858"/>
            <a:ext cx="3690939" cy="333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- Anatomy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External Nose - Anterior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74277" y="2174875"/>
            <a:ext cx="5194583" cy="576262"/>
          </a:xfrm>
        </p:spPr>
        <p:txBody>
          <a:bodyPr/>
          <a:lstStyle/>
          <a:p>
            <a:r>
              <a:rPr lang="en-US" dirty="0" smtClean="0"/>
              <a:t>External Nose – Antero-Lateral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69" y="2751138"/>
            <a:ext cx="3886198" cy="388619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77" y="2751137"/>
            <a:ext cx="3886199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9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- Anatomy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5451" y="2174875"/>
            <a:ext cx="5189857" cy="576262"/>
          </a:xfrm>
        </p:spPr>
        <p:txBody>
          <a:bodyPr/>
          <a:lstStyle/>
          <a:p>
            <a:r>
              <a:rPr lang="en-US" dirty="0" smtClean="0"/>
              <a:t>External Nose - Lateral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19" y="2751137"/>
            <a:ext cx="3843093" cy="3843093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74280" y="2174875"/>
            <a:ext cx="5194583" cy="576262"/>
          </a:xfrm>
        </p:spPr>
        <p:txBody>
          <a:bodyPr/>
          <a:lstStyle/>
          <a:p>
            <a:r>
              <a:rPr lang="en-US" smtClean="0"/>
              <a:t>External Nose - Lateral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69" y="2751138"/>
            <a:ext cx="3843092" cy="384309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68" y="447188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4</TotalTime>
  <Words>475</Words>
  <Application>Microsoft Macintosh PowerPoint</Application>
  <PresentationFormat>Widescreen</PresentationFormat>
  <Paragraphs>113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Century Gothic</vt:lpstr>
      <vt:lpstr>Wingdings 2</vt:lpstr>
      <vt:lpstr>Arial</vt:lpstr>
      <vt:lpstr>Quotable</vt:lpstr>
      <vt:lpstr>     Ear            Nose          Throat        Examination Techniques</vt:lpstr>
      <vt:lpstr>Outline</vt:lpstr>
      <vt:lpstr>Approach to the ENT Exam</vt:lpstr>
      <vt:lpstr>Nose</vt:lpstr>
      <vt:lpstr>Nose - General</vt:lpstr>
      <vt:lpstr>Nose - General</vt:lpstr>
      <vt:lpstr>Nose - General</vt:lpstr>
      <vt:lpstr>Nose - Anatomy</vt:lpstr>
      <vt:lpstr>Nose - Anatomy</vt:lpstr>
      <vt:lpstr>Nose - Anatomy</vt:lpstr>
      <vt:lpstr>Nose - Anatomy</vt:lpstr>
      <vt:lpstr>Nose - Functional</vt:lpstr>
      <vt:lpstr>Nose - Functional</vt:lpstr>
      <vt:lpstr>Nose - Functional</vt:lpstr>
      <vt:lpstr>Nose – Anterior Rhinoscopy</vt:lpstr>
      <vt:lpstr>Nose – Anterior Rhinoscopy </vt:lpstr>
      <vt:lpstr>Nose – Anterior Rhinoscopy</vt:lpstr>
      <vt:lpstr>Nose - Functional</vt:lpstr>
      <vt:lpstr>Nose</vt:lpstr>
      <vt:lpstr>Thank You - Questions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Ear            Nose          Throat        Examination Techniques</dc:title>
  <dc:creator>Paul Paddle</dc:creator>
  <cp:lastModifiedBy>Paul Paddle</cp:lastModifiedBy>
  <cp:revision>3</cp:revision>
  <dcterms:created xsi:type="dcterms:W3CDTF">2016-09-03T11:27:21Z</dcterms:created>
  <dcterms:modified xsi:type="dcterms:W3CDTF">2016-09-05T12:38:02Z</dcterms:modified>
</cp:coreProperties>
</file>